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0.png" ContentType="image/png"/>
  <Override PartName="/ppt/media/image34.png" ContentType="image/png"/>
  <Override PartName="/ppt/media/image12.jpeg" ContentType="image/jpe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8.png" ContentType="image/png"/>
  <Override PartName="/ppt/media/image10.jpeg" ContentType="image/jpeg"/>
  <Override PartName="/ppt/media/image14.png" ContentType="image/png"/>
  <Override PartName="/ppt/media/image17.png" ContentType="image/png"/>
  <Override PartName="/ppt/media/image62.png" ContentType="image/png"/>
  <Override PartName="/ppt/media/image25.png" ContentType="image/png"/>
  <Override PartName="/ppt/media/image6.jpeg" ContentType="image/jpeg"/>
  <Override PartName="/ppt/media/image60.png" ContentType="image/png"/>
  <Override PartName="/ppt/media/image18.png" ContentType="image/png"/>
  <Override PartName="/ppt/media/image29.png" ContentType="image/png"/>
  <Override PartName="/ppt/media/image5.jpeg" ContentType="image/jpeg"/>
  <Override PartName="/ppt/media/image61.png" ContentType="image/png"/>
  <Override PartName="/ppt/media/image24.png" ContentType="image/png"/>
  <Override PartName="/ppt/media/image59.png" ContentType="image/png"/>
  <Override PartName="/ppt/media/image22.png" ContentType="image/png"/>
  <Override PartName="/ppt/media/image23.png" ContentType="image/png"/>
  <Override PartName="/ppt/media/image58.png" ContentType="image/png"/>
  <Override PartName="/ppt/media/image57.png" ContentType="image/png"/>
  <Override PartName="/ppt/media/image20.png" ContentType="image/png"/>
  <Override PartName="/ppt/media/image26.png" ContentType="image/png"/>
  <Override PartName="/ppt/media/image8.jpeg" ContentType="image/jpeg"/>
  <Override PartName="/ppt/media/image38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13.png" ContentType="image/png"/>
  <Override PartName="/ppt/media/image30.png" ContentType="image/png"/>
  <Override PartName="/ppt/media/image2.jpeg" ContentType="image/jpeg"/>
  <Override PartName="/ppt/media/image31.png" ContentType="image/png"/>
  <Override PartName="/ppt/media/image32.png" ContentType="image/png"/>
  <Override PartName="/ppt/media/image35.png" ContentType="image/png"/>
  <Override PartName="/ppt/media/image36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9.png" ContentType="image/png"/>
  <Override PartName="/ppt/media/image51.png" ContentType="image/png"/>
  <Override PartName="/ppt/media/image52.png" ContentType="image/png"/>
  <Override PartName="/ppt/media/image53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</p:sldIdLst>
  <p:sldSz cx="12192000" cy="6858000"/>
  <p:notesSz cx="7104062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63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65" descr=""/>
          <p:cNvPicPr/>
          <p:nvPr/>
        </p:nvPicPr>
        <p:blipFill>
          <a:blip r:embed="rId2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63;p65" descr=""/>
          <p:cNvPicPr/>
          <p:nvPr/>
        </p:nvPicPr>
        <p:blipFill>
          <a:blip r:embed="rId3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64;p65" descr=""/>
          <p:cNvPicPr/>
          <p:nvPr/>
        </p:nvPicPr>
        <p:blipFill>
          <a:blip r:embed="rId4"/>
          <a:stretch/>
        </p:blipFill>
        <p:spPr>
          <a:xfrm>
            <a:off x="415080" y="6086160"/>
            <a:ext cx="1692720" cy="49320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10;p63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69;p69" descr=""/>
          <p:cNvPicPr/>
          <p:nvPr/>
        </p:nvPicPr>
        <p:blipFill>
          <a:blip r:embed="rId2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70;p69" descr=""/>
          <p:cNvPicPr/>
          <p:nvPr/>
        </p:nvPicPr>
        <p:blipFill>
          <a:blip r:embed="rId3"/>
          <a:stretch/>
        </p:blipFill>
        <p:spPr>
          <a:xfrm>
            <a:off x="10085400" y="366840"/>
            <a:ext cx="1692720" cy="49320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16;p67" descr=""/>
          <p:cNvPicPr/>
          <p:nvPr/>
        </p:nvPicPr>
        <p:blipFill>
          <a:blip r:embed="rId2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117;p67" descr=""/>
          <p:cNvPicPr/>
          <p:nvPr/>
        </p:nvPicPr>
        <p:blipFill>
          <a:blip r:embed="rId3"/>
          <a:stretch/>
        </p:blipFill>
        <p:spPr>
          <a:xfrm>
            <a:off x="10085400" y="366840"/>
            <a:ext cx="1689120" cy="492120"/>
          </a:xfrm>
          <a:prstGeom prst="rect">
            <a:avLst/>
          </a:prstGeom>
          <a:ln w="0">
            <a:noFill/>
          </a:ln>
        </p:spPr>
      </p:pic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15440" y="992880"/>
            <a:ext cx="11360520" cy="2736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694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pt-BR" sz="6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ldNum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</a:pPr>
            <a:fld id="{6C1D9686-A306-4C30-9B33-2413FC945C7D}" type="slidenum">
              <a:rPr b="0" lang="pt-BR" sz="134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pt-BR" sz="1340" spc="-1" strike="noStrike">
              <a:latin typeface="Times New Roman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116;p67" descr=""/>
          <p:cNvPicPr/>
          <p:nvPr/>
        </p:nvPicPr>
        <p:blipFill>
          <a:blip r:embed="rId2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pic>
        <p:nvPicPr>
          <p:cNvPr id="239" name="Google Shape;117;p67" descr=""/>
          <p:cNvPicPr/>
          <p:nvPr/>
        </p:nvPicPr>
        <p:blipFill>
          <a:blip r:embed="rId3"/>
          <a:stretch/>
        </p:blipFill>
        <p:spPr>
          <a:xfrm>
            <a:off x="10085400" y="366840"/>
            <a:ext cx="1689120" cy="492120"/>
          </a:xfrm>
          <a:prstGeom prst="rect">
            <a:avLst/>
          </a:prstGeom>
          <a:ln w="0"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thingsboard.io/" TargetMode="External"/><Relationship Id="rId2" Type="http://schemas.openxmlformats.org/officeDocument/2006/relationships/hyperlink" Target="https://nodered.org/" TargetMode="External"/><Relationship Id="rId3" Type="http://schemas.openxmlformats.org/officeDocument/2006/relationships/hyperlink" Target="https://accounts.app.wnology.io/signin" TargetMode="External"/><Relationship Id="rId4" Type="http://schemas.openxmlformats.org/officeDocument/2006/relationships/slideLayout" Target="../slideLayouts/slideLayout7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docs.app.wnology.io/" TargetMode="External"/><Relationship Id="rId2" Type="http://schemas.openxmlformats.org/officeDocument/2006/relationships/hyperlink" Target="https://accounts.losant.com/signin?redirect=%2Flearnupon%2Fsso" TargetMode="External"/><Relationship Id="rId3" Type="http://schemas.openxmlformats.org/officeDocument/2006/relationships/hyperlink" Target="https://docs.losant.com/" TargetMode="External"/><Relationship Id="rId4" Type="http://schemas.openxmlformats.org/officeDocument/2006/relationships/slideLayout" Target="../slideLayouts/slideLayout7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6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slideLayout" Target="../slideLayouts/slideLayout6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79;p1"/>
          <p:cNvSpPr/>
          <p:nvPr/>
        </p:nvSpPr>
        <p:spPr>
          <a:xfrm>
            <a:off x="7051320" y="3667320"/>
            <a:ext cx="4123440" cy="162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ffffff"/>
                </a:solidFill>
                <a:latin typeface="Montserrat"/>
                <a:ea typeface="Montserrat"/>
              </a:rPr>
              <a:t>Construções de Soluções de IA em Low Code</a:t>
            </a:r>
            <a:endParaRPr b="0" lang="pt-BR" sz="36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3600" spc="-1" strike="noStrike">
                <a:solidFill>
                  <a:srgbClr val="ffffff"/>
                </a:solidFill>
                <a:latin typeface="Montserrat"/>
                <a:ea typeface="Montserrat"/>
              </a:rPr>
              <a:t>2021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Imagem 41_2" descr=""/>
          <p:cNvPicPr/>
          <p:nvPr/>
        </p:nvPicPr>
        <p:blipFill>
          <a:blip r:embed="rId1"/>
          <a:stretch/>
        </p:blipFill>
        <p:spPr>
          <a:xfrm>
            <a:off x="0" y="-16560"/>
            <a:ext cx="12189600" cy="6855480"/>
          </a:xfrm>
          <a:prstGeom prst="rect">
            <a:avLst/>
          </a:prstGeom>
          <a:ln w="0">
            <a:noFill/>
          </a:ln>
        </p:spPr>
      </p:pic>
      <p:pic>
        <p:nvPicPr>
          <p:cNvPr id="374" name="Imagem 91_3" descr=""/>
          <p:cNvPicPr/>
          <p:nvPr/>
        </p:nvPicPr>
        <p:blipFill>
          <a:blip r:embed="rId2"/>
          <a:stretch/>
        </p:blipFill>
        <p:spPr>
          <a:xfrm flipH="1">
            <a:off x="5760" y="0"/>
            <a:ext cx="12184200" cy="1204560"/>
          </a:xfrm>
          <a:prstGeom prst="rect">
            <a:avLst/>
          </a:prstGeom>
          <a:ln w="0">
            <a:noFill/>
          </a:ln>
        </p:spPr>
      </p:pic>
      <p:sp>
        <p:nvSpPr>
          <p:cNvPr id="375" name="CustomShape 3"/>
          <p:cNvSpPr/>
          <p:nvPr/>
        </p:nvSpPr>
        <p:spPr>
          <a:xfrm>
            <a:off x="6282360" y="3654720"/>
            <a:ext cx="5909400" cy="13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"/>
          <p:cNvSpPr/>
          <p:nvPr/>
        </p:nvSpPr>
        <p:spPr>
          <a:xfrm>
            <a:off x="360000" y="146160"/>
            <a:ext cx="904284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5bb5ff"/>
                </a:solidFill>
                <a:latin typeface="Arial"/>
                <a:ea typeface="DejaVu Sans"/>
              </a:rPr>
              <a:t>DISPOSITIVOS EDGE</a:t>
            </a:r>
            <a:endParaRPr b="0" lang="pt-BR" sz="3000" spc="-1" strike="noStrike">
              <a:latin typeface="Arial"/>
            </a:endParaRPr>
          </a:p>
        </p:txBody>
      </p:sp>
      <p:grpSp>
        <p:nvGrpSpPr>
          <p:cNvPr id="377" name="Group 5"/>
          <p:cNvGrpSpPr/>
          <p:nvPr/>
        </p:nvGrpSpPr>
        <p:grpSpPr>
          <a:xfrm>
            <a:off x="523080" y="2129400"/>
            <a:ext cx="6225840" cy="1530360"/>
            <a:chOff x="523080" y="2129400"/>
            <a:chExt cx="6225840" cy="1530360"/>
          </a:xfrm>
        </p:grpSpPr>
        <p:pic>
          <p:nvPicPr>
            <p:cNvPr id="378" name="Imagem 16" descr=""/>
            <p:cNvPicPr/>
            <p:nvPr/>
          </p:nvPicPr>
          <p:blipFill>
            <a:blip r:embed="rId3"/>
            <a:srcRect l="16981" t="15579" r="15579" b="16981"/>
            <a:stretch/>
          </p:blipFill>
          <p:spPr>
            <a:xfrm>
              <a:off x="611280" y="2129400"/>
              <a:ext cx="1054440" cy="1054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9" name="Imagem 19" descr=""/>
            <p:cNvPicPr/>
            <p:nvPr/>
          </p:nvPicPr>
          <p:blipFill>
            <a:blip r:embed="rId4"/>
            <a:srcRect l="21011" t="29257" r="20878" b="28840"/>
            <a:stretch/>
          </p:blipFill>
          <p:spPr>
            <a:xfrm>
              <a:off x="5663520" y="2313000"/>
              <a:ext cx="1028520" cy="740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0" name="CustomShape 6"/>
            <p:cNvSpPr/>
            <p:nvPr/>
          </p:nvSpPr>
          <p:spPr>
            <a:xfrm>
              <a:off x="523080" y="3143520"/>
              <a:ext cx="12308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DejaVu Sans"/>
                </a:rPr>
                <a:t>Equipamento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DejaVu Sans"/>
                </a:rPr>
                <a:t>industrial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81" name="CustomShape 7"/>
            <p:cNvSpPr/>
            <p:nvPr/>
          </p:nvSpPr>
          <p:spPr>
            <a:xfrm rot="5400000">
              <a:off x="1882800" y="2599560"/>
              <a:ext cx="212040" cy="391320"/>
            </a:xfrm>
            <a:custGeom>
              <a:avLst/>
              <a:gdLst/>
              <a:ahLst/>
              <a:rect l="l" t="t" r="r" b="b"/>
              <a:pathLst>
                <a:path w="502" h="1002">
                  <a:moveTo>
                    <a:pt x="125" y="1001"/>
                  </a:moveTo>
                  <a:lnTo>
                    <a:pt x="125" y="250"/>
                  </a:lnTo>
                  <a:lnTo>
                    <a:pt x="0" y="250"/>
                  </a:lnTo>
                  <a:lnTo>
                    <a:pt x="250" y="0"/>
                  </a:lnTo>
                  <a:lnTo>
                    <a:pt x="501" y="250"/>
                  </a:lnTo>
                  <a:lnTo>
                    <a:pt x="375" y="250"/>
                  </a:lnTo>
                  <a:lnTo>
                    <a:pt x="375" y="1001"/>
                  </a:lnTo>
                  <a:lnTo>
                    <a:pt x="125" y="1001"/>
                  </a:lnTo>
                </a:path>
              </a:pathLst>
            </a:custGeom>
            <a:solidFill>
              <a:srgbClr val="00569d"/>
            </a:solidFill>
            <a:ln w="0"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8"/>
            <p:cNvSpPr/>
            <p:nvPr/>
          </p:nvSpPr>
          <p:spPr>
            <a:xfrm>
              <a:off x="2472480" y="3111840"/>
              <a:ext cx="81324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DejaVu Sans"/>
                </a:rPr>
                <a:t>Mini-PC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83" name="CustomShape 9"/>
            <p:cNvSpPr/>
            <p:nvPr/>
          </p:nvSpPr>
          <p:spPr>
            <a:xfrm rot="5400000">
              <a:off x="3585240" y="2599560"/>
              <a:ext cx="212040" cy="391320"/>
            </a:xfrm>
            <a:custGeom>
              <a:avLst/>
              <a:gdLst/>
              <a:ahLst/>
              <a:rect l="l" t="t" r="r" b="b"/>
              <a:pathLst>
                <a:path w="502" h="1002">
                  <a:moveTo>
                    <a:pt x="125" y="1001"/>
                  </a:moveTo>
                  <a:lnTo>
                    <a:pt x="125" y="250"/>
                  </a:lnTo>
                  <a:lnTo>
                    <a:pt x="0" y="250"/>
                  </a:lnTo>
                  <a:lnTo>
                    <a:pt x="250" y="0"/>
                  </a:lnTo>
                  <a:lnTo>
                    <a:pt x="501" y="250"/>
                  </a:lnTo>
                  <a:lnTo>
                    <a:pt x="375" y="250"/>
                  </a:lnTo>
                  <a:lnTo>
                    <a:pt x="375" y="1001"/>
                  </a:lnTo>
                  <a:lnTo>
                    <a:pt x="125" y="1001"/>
                  </a:lnTo>
                </a:path>
              </a:pathLst>
            </a:custGeom>
            <a:solidFill>
              <a:srgbClr val="00569d"/>
            </a:solidFill>
            <a:ln w="0"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10"/>
            <p:cNvSpPr/>
            <p:nvPr/>
          </p:nvSpPr>
          <p:spPr>
            <a:xfrm rot="5400000">
              <a:off x="5186520" y="2599560"/>
              <a:ext cx="212040" cy="391320"/>
            </a:xfrm>
            <a:custGeom>
              <a:avLst/>
              <a:gdLst/>
              <a:ahLst/>
              <a:rect l="l" t="t" r="r" b="b"/>
              <a:pathLst>
                <a:path w="502" h="1002">
                  <a:moveTo>
                    <a:pt x="125" y="1001"/>
                  </a:moveTo>
                  <a:lnTo>
                    <a:pt x="125" y="250"/>
                  </a:lnTo>
                  <a:lnTo>
                    <a:pt x="0" y="250"/>
                  </a:lnTo>
                  <a:lnTo>
                    <a:pt x="250" y="0"/>
                  </a:lnTo>
                  <a:lnTo>
                    <a:pt x="501" y="250"/>
                  </a:lnTo>
                  <a:lnTo>
                    <a:pt x="375" y="250"/>
                  </a:lnTo>
                  <a:lnTo>
                    <a:pt x="375" y="1001"/>
                  </a:lnTo>
                  <a:lnTo>
                    <a:pt x="125" y="1001"/>
                  </a:lnTo>
                </a:path>
              </a:pathLst>
            </a:custGeom>
            <a:solidFill>
              <a:srgbClr val="00569d"/>
            </a:solidFill>
            <a:ln w="0"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11"/>
            <p:cNvSpPr/>
            <p:nvPr/>
          </p:nvSpPr>
          <p:spPr>
            <a:xfrm>
              <a:off x="4031280" y="3069360"/>
              <a:ext cx="9550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DejaVu Sans"/>
                </a:rPr>
                <a:t>Aplicação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DejaVu Sans"/>
                </a:rPr>
                <a:t>de borda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86" name="CustomShape 12"/>
            <p:cNvSpPr/>
            <p:nvPr/>
          </p:nvSpPr>
          <p:spPr>
            <a:xfrm>
              <a:off x="5606640" y="3068640"/>
              <a:ext cx="1142280" cy="30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DejaVu Sans"/>
                </a:rPr>
                <a:t>Dashboards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387" name="Imagem 1" descr=""/>
            <p:cNvPicPr/>
            <p:nvPr/>
          </p:nvPicPr>
          <p:blipFill>
            <a:blip r:embed="rId5"/>
            <a:srcRect l="12811" t="20952" r="12535" b="14685"/>
            <a:stretch/>
          </p:blipFill>
          <p:spPr>
            <a:xfrm>
              <a:off x="4071240" y="2260080"/>
              <a:ext cx="875160" cy="754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8" name="Imagem 2" descr=""/>
            <p:cNvPicPr/>
            <p:nvPr/>
          </p:nvPicPr>
          <p:blipFill>
            <a:blip r:embed="rId6"/>
            <a:srcRect l="20878" t="20876" r="22126" b="22126"/>
            <a:stretch/>
          </p:blipFill>
          <p:spPr>
            <a:xfrm>
              <a:off x="2288160" y="2197080"/>
              <a:ext cx="1075320" cy="1073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9" name="CustomShape 3"/>
          <p:cNvSpPr/>
          <p:nvPr/>
        </p:nvSpPr>
        <p:spPr>
          <a:xfrm>
            <a:off x="360000" y="3840120"/>
            <a:ext cx="6210360" cy="13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5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Dispositivos que podem possuir função de gateway e que podem conter 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aplicação local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(on premise) com Hardware limitado cujo o foco são pequenas soluções práticas.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360000" y="5360400"/>
            <a:ext cx="6210360" cy="13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5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Hardware robusto na borda ainda é novidade mas existe pouca aplicação.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460;p8"/>
          <p:cNvSpPr/>
          <p:nvPr/>
        </p:nvSpPr>
        <p:spPr>
          <a:xfrm>
            <a:off x="458640" y="1879920"/>
            <a:ext cx="11733120" cy="349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Alta escalabilidade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Alta disponibilidade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Alta performance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Redução de custos de infra-estrutura interna (Otimização de recursos em escala)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Para desenvolvimento de soluções necessita conhecimento elevado das principais tecnologias e fornecedores de nuvem ( Orquestração de nuvem, containers, APIs, metodologias de arquitetura de software em nuvem, estrutura de micro-serviços, etc)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92" name="Google Shape;491;p8"/>
          <p:cNvSpPr/>
          <p:nvPr/>
        </p:nvSpPr>
        <p:spPr>
          <a:xfrm>
            <a:off x="2714760" y="467280"/>
            <a:ext cx="6585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3200" spc="-1" strike="noStrike">
                <a:solidFill>
                  <a:srgbClr val="0b5faa"/>
                </a:solidFill>
                <a:latin typeface="Montserrat Black"/>
                <a:ea typeface="Arial"/>
              </a:rPr>
              <a:t>Processamento em Nuvem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ítulo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API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Google Shape;460;p8"/>
          <p:cNvSpPr/>
          <p:nvPr/>
        </p:nvSpPr>
        <p:spPr>
          <a:xfrm>
            <a:off x="458640" y="1747080"/>
            <a:ext cx="11733120" cy="301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520">
              <a:lnSpc>
                <a:spcPct val="200000"/>
              </a:lnSpc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WEB - API ( Application Programming Interface)</a:t>
            </a:r>
            <a:endParaRPr b="0" lang="pt-BR" sz="1600" spc="-1" strike="noStrike">
              <a:latin typeface="Arial"/>
            </a:endParaRPr>
          </a:p>
          <a:p>
            <a:pPr marL="2520">
              <a:lnSpc>
                <a:spcPct val="200000"/>
              </a:lnSpc>
            </a:pPr>
            <a:endParaRPr b="0" lang="pt-BR" sz="1600" spc="-1" strike="noStrike">
              <a:latin typeface="Arial"/>
            </a:endParaRPr>
          </a:p>
          <a:p>
            <a:pPr marL="2520">
              <a:lnSpc>
                <a:spcPct val="200000"/>
              </a:lnSpc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Conjunto de rotinas e padrões de programação criado para facilitar o consumo de serviços de software</a:t>
            </a:r>
            <a:endParaRPr b="0" lang="pt-BR" sz="1600" spc="-1" strike="noStrike">
              <a:latin typeface="Arial"/>
            </a:endParaRPr>
          </a:p>
          <a:p>
            <a:pPr marL="2520">
              <a:lnSpc>
                <a:spcPct val="200000"/>
              </a:lnSpc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Ex: API google, APIs de transações em Bitcoin, APIs de transações em mercado financeiro, etc</a:t>
            </a:r>
            <a:endParaRPr b="0" lang="pt-BR" sz="1600" spc="-1" strike="noStrike">
              <a:latin typeface="Arial"/>
            </a:endParaRPr>
          </a:p>
          <a:p>
            <a:pPr marL="2520">
              <a:lnSpc>
                <a:spcPct val="200000"/>
              </a:lnSpc>
            </a:pPr>
            <a:endParaRPr b="0" lang="pt-BR" sz="1600" spc="-1" strike="noStrike">
              <a:latin typeface="Arial"/>
            </a:endParaRPr>
          </a:p>
          <a:p>
            <a:pPr marL="2520">
              <a:lnSpc>
                <a:spcPct val="200000"/>
              </a:lnSpc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Recentemente seguem padrões de comunicação como REST (REpresentational State Transfer) – a maioria.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95" name="CaixaDeTexto 5"/>
          <p:cNvSpPr/>
          <p:nvPr/>
        </p:nvSpPr>
        <p:spPr>
          <a:xfrm>
            <a:off x="2879640" y="6276600"/>
            <a:ext cx="55134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Documentação API BirminD - https://api.birmind.cloud/api/v1/redoc/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499;p9"/>
          <p:cNvSpPr/>
          <p:nvPr/>
        </p:nvSpPr>
        <p:spPr>
          <a:xfrm>
            <a:off x="9072000" y="1656000"/>
            <a:ext cx="53280" cy="2483640"/>
          </a:xfrm>
          <a:prstGeom prst="rect">
            <a:avLst/>
          </a:prstGeom>
          <a:solidFill>
            <a:srgbClr val="ebb25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7" name="Google Shape;500;p9"/>
          <p:cNvGrpSpPr/>
          <p:nvPr/>
        </p:nvGrpSpPr>
        <p:grpSpPr>
          <a:xfrm>
            <a:off x="201240" y="4914000"/>
            <a:ext cx="4055400" cy="1063440"/>
            <a:chOff x="201240" y="4914000"/>
            <a:chExt cx="4055400" cy="1063440"/>
          </a:xfrm>
        </p:grpSpPr>
        <p:sp>
          <p:nvSpPr>
            <p:cNvPr id="398" name="Google Shape;501;p9"/>
            <p:cNvSpPr/>
            <p:nvPr/>
          </p:nvSpPr>
          <p:spPr>
            <a:xfrm>
              <a:off x="278280" y="4914000"/>
              <a:ext cx="3890520" cy="759600"/>
            </a:xfrm>
            <a:prstGeom prst="rect">
              <a:avLst/>
            </a:prstGeom>
            <a:solidFill>
              <a:srgbClr val="dae5f1"/>
            </a:solidFill>
            <a:ln w="25400">
              <a:solidFill>
                <a:srgbClr val="00569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99" name="Google Shape;502;p9" descr=""/>
            <p:cNvPicPr/>
            <p:nvPr/>
          </p:nvPicPr>
          <p:blipFill>
            <a:blip r:embed="rId1"/>
            <a:srcRect l="16991" t="15581" r="15581" b="16991"/>
            <a:stretch/>
          </p:blipFill>
          <p:spPr>
            <a:xfrm>
              <a:off x="2340720" y="4914000"/>
              <a:ext cx="721080" cy="721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0" name="Google Shape;503;p9"/>
            <p:cNvSpPr/>
            <p:nvPr/>
          </p:nvSpPr>
          <p:spPr>
            <a:xfrm>
              <a:off x="201240" y="5674680"/>
              <a:ext cx="40554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Fábrica, motores, equipamentos, sensores e etc.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401" name="Google Shape;504;p9" descr=""/>
            <p:cNvPicPr/>
            <p:nvPr/>
          </p:nvPicPr>
          <p:blipFill>
            <a:blip r:embed="rId2"/>
            <a:srcRect l="12938" t="12975" r="12975" b="12938"/>
            <a:stretch/>
          </p:blipFill>
          <p:spPr>
            <a:xfrm>
              <a:off x="3198600" y="5024880"/>
              <a:ext cx="722160" cy="721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2" name="Google Shape;505;p9" descr=""/>
            <p:cNvPicPr/>
            <p:nvPr/>
          </p:nvPicPr>
          <p:blipFill>
            <a:blip r:embed="rId3"/>
            <a:srcRect l="20687" t="19291" r="19864" b="21260"/>
            <a:stretch/>
          </p:blipFill>
          <p:spPr>
            <a:xfrm>
              <a:off x="528120" y="4957200"/>
              <a:ext cx="597600" cy="59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3" name="Google Shape;506;p9" descr=""/>
            <p:cNvPicPr/>
            <p:nvPr/>
          </p:nvPicPr>
          <p:blipFill>
            <a:blip r:embed="rId4"/>
            <a:srcRect l="11271" t="28778" r="13043" b="27435"/>
            <a:stretch/>
          </p:blipFill>
          <p:spPr>
            <a:xfrm>
              <a:off x="1326960" y="5096520"/>
              <a:ext cx="812160" cy="4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04" name="Google Shape;507;p9"/>
          <p:cNvGrpSpPr/>
          <p:nvPr/>
        </p:nvGrpSpPr>
        <p:grpSpPr>
          <a:xfrm>
            <a:off x="278280" y="3631320"/>
            <a:ext cx="3890520" cy="1282680"/>
            <a:chOff x="278280" y="3631320"/>
            <a:chExt cx="3890520" cy="1282680"/>
          </a:xfrm>
        </p:grpSpPr>
        <p:sp>
          <p:nvSpPr>
            <p:cNvPr id="405" name="Google Shape;508;p9"/>
            <p:cNvSpPr/>
            <p:nvPr/>
          </p:nvSpPr>
          <p:spPr>
            <a:xfrm>
              <a:off x="278280" y="3631320"/>
              <a:ext cx="3890520" cy="759600"/>
            </a:xfrm>
            <a:prstGeom prst="rect">
              <a:avLst/>
            </a:prstGeom>
            <a:solidFill>
              <a:srgbClr val="dae5f1"/>
            </a:solidFill>
            <a:ln w="25400">
              <a:solidFill>
                <a:srgbClr val="00569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06" name="Google Shape;509;p9" descr=""/>
            <p:cNvPicPr/>
            <p:nvPr/>
          </p:nvPicPr>
          <p:blipFill>
            <a:blip r:embed="rId5"/>
            <a:srcRect l="20906" t="21404" r="22598" b="21603"/>
            <a:stretch/>
          </p:blipFill>
          <p:spPr>
            <a:xfrm>
              <a:off x="411480" y="3795480"/>
              <a:ext cx="408240" cy="41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7" name="Google Shape;510;p9" descr=""/>
            <p:cNvPicPr/>
            <p:nvPr/>
          </p:nvPicPr>
          <p:blipFill>
            <a:blip r:embed="rId6"/>
            <a:stretch/>
          </p:blipFill>
          <p:spPr>
            <a:xfrm>
              <a:off x="3363120" y="3803760"/>
              <a:ext cx="636840" cy="47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8" name="Google Shape;511;p9" descr=""/>
            <p:cNvPicPr/>
            <p:nvPr/>
          </p:nvPicPr>
          <p:blipFill>
            <a:blip r:embed="rId7"/>
            <a:stretch/>
          </p:blipFill>
          <p:spPr>
            <a:xfrm>
              <a:off x="2560680" y="3803760"/>
              <a:ext cx="636840" cy="47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9" name="Google Shape;512;p9" descr=""/>
            <p:cNvPicPr/>
            <p:nvPr/>
          </p:nvPicPr>
          <p:blipFill>
            <a:blip r:embed="rId8"/>
            <a:stretch/>
          </p:blipFill>
          <p:spPr>
            <a:xfrm>
              <a:off x="1758600" y="3803760"/>
              <a:ext cx="636840" cy="47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0" name="Google Shape;513;p9" descr=""/>
            <p:cNvPicPr/>
            <p:nvPr/>
          </p:nvPicPr>
          <p:blipFill>
            <a:blip r:embed="rId9"/>
            <a:srcRect l="20840" t="26852" r="20709" b="25988"/>
            <a:stretch/>
          </p:blipFill>
          <p:spPr>
            <a:xfrm>
              <a:off x="884880" y="3693240"/>
              <a:ext cx="800640" cy="64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1" name="Google Shape;514;p9"/>
            <p:cNvSpPr/>
            <p:nvPr/>
          </p:nvSpPr>
          <p:spPr>
            <a:xfrm rot="10800000">
              <a:off x="2141640" y="4723200"/>
              <a:ext cx="221040" cy="190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569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Google Shape;515;p9"/>
            <p:cNvSpPr/>
            <p:nvPr/>
          </p:nvSpPr>
          <p:spPr>
            <a:xfrm>
              <a:off x="278280" y="4411440"/>
              <a:ext cx="3822120" cy="30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CLP, SCADA, MES, OEE, SDCD, etc.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413" name="Google Shape;516;p9"/>
          <p:cNvSpPr/>
          <p:nvPr/>
        </p:nvSpPr>
        <p:spPr>
          <a:xfrm>
            <a:off x="3021840" y="1800000"/>
            <a:ext cx="1078560" cy="968400"/>
          </a:xfrm>
          <a:prstGeom prst="rect">
            <a:avLst/>
          </a:prstGeom>
          <a:solidFill>
            <a:srgbClr val="dae5f1"/>
          </a:solidFill>
          <a:ln w="25400">
            <a:solidFill>
              <a:srgbClr val="00569d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4" name="Google Shape;517;p9" descr=""/>
          <p:cNvPicPr/>
          <p:nvPr/>
        </p:nvPicPr>
        <p:blipFill>
          <a:blip r:embed="rId10"/>
          <a:stretch/>
        </p:blipFill>
        <p:spPr>
          <a:xfrm>
            <a:off x="3231000" y="1935000"/>
            <a:ext cx="694080" cy="694080"/>
          </a:xfrm>
          <a:prstGeom prst="rect">
            <a:avLst/>
          </a:prstGeom>
          <a:ln w="0">
            <a:noFill/>
          </a:ln>
        </p:spPr>
      </p:pic>
      <p:sp>
        <p:nvSpPr>
          <p:cNvPr id="415" name="Google Shape;518;p9"/>
          <p:cNvSpPr/>
          <p:nvPr/>
        </p:nvSpPr>
        <p:spPr>
          <a:xfrm>
            <a:off x="2628000" y="2765880"/>
            <a:ext cx="18907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400" spc="-1" strike="noStrike">
                <a:solidFill>
                  <a:srgbClr val="6c6c6c"/>
                </a:solidFill>
                <a:latin typeface="Arial"/>
                <a:ea typeface="Arial"/>
              </a:rPr>
              <a:t>APIs de Inteligência Artificial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416" name="Google Shape;519;p9"/>
          <p:cNvGrpSpPr/>
          <p:nvPr/>
        </p:nvGrpSpPr>
        <p:grpSpPr>
          <a:xfrm>
            <a:off x="4526280" y="1689120"/>
            <a:ext cx="4547160" cy="2810520"/>
            <a:chOff x="4526280" y="1689120"/>
            <a:chExt cx="4547160" cy="2810520"/>
          </a:xfrm>
        </p:grpSpPr>
        <p:sp>
          <p:nvSpPr>
            <p:cNvPr id="417" name="Google Shape;520;p9"/>
            <p:cNvSpPr/>
            <p:nvPr/>
          </p:nvSpPr>
          <p:spPr>
            <a:xfrm>
              <a:off x="6278400" y="1697040"/>
              <a:ext cx="1078560" cy="968400"/>
            </a:xfrm>
            <a:prstGeom prst="rect">
              <a:avLst/>
            </a:prstGeom>
            <a:solidFill>
              <a:srgbClr val="dae5f1"/>
            </a:solidFill>
            <a:ln w="25400">
              <a:solidFill>
                <a:srgbClr val="00569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18" name="Google Shape;521;p9" descr=""/>
            <p:cNvPicPr/>
            <p:nvPr/>
          </p:nvPicPr>
          <p:blipFill>
            <a:blip r:embed="rId11"/>
            <a:srcRect l="21011" t="29257" r="20878" b="28840"/>
            <a:stretch/>
          </p:blipFill>
          <p:spPr>
            <a:xfrm>
              <a:off x="6303600" y="1819080"/>
              <a:ext cx="1028160" cy="740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9" name="Google Shape;522;p9"/>
            <p:cNvSpPr/>
            <p:nvPr/>
          </p:nvSpPr>
          <p:spPr>
            <a:xfrm>
              <a:off x="7444800" y="1689120"/>
              <a:ext cx="1628640" cy="94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WEGnology, 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PowerBI, Tableau,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SAP, PC-Factory, etc.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20" name="Google Shape;523;p9"/>
            <p:cNvSpPr/>
            <p:nvPr/>
          </p:nvSpPr>
          <p:spPr>
            <a:xfrm rot="5400000">
              <a:off x="5166720" y="1453680"/>
              <a:ext cx="270000" cy="1551240"/>
            </a:xfrm>
            <a:custGeom>
              <a:avLst/>
              <a:gdLst/>
              <a:ahLst/>
              <a:rect l="l" t="t" r="r" b="b"/>
              <a:pathLst>
                <a:path w="502" h="1002">
                  <a:moveTo>
                    <a:pt x="125" y="1001"/>
                  </a:moveTo>
                  <a:lnTo>
                    <a:pt x="125" y="250"/>
                  </a:lnTo>
                  <a:lnTo>
                    <a:pt x="0" y="250"/>
                  </a:lnTo>
                  <a:lnTo>
                    <a:pt x="250" y="0"/>
                  </a:lnTo>
                  <a:lnTo>
                    <a:pt x="501" y="250"/>
                  </a:lnTo>
                  <a:lnTo>
                    <a:pt x="375" y="250"/>
                  </a:lnTo>
                  <a:lnTo>
                    <a:pt x="375" y="1001"/>
                  </a:lnTo>
                  <a:lnTo>
                    <a:pt x="125" y="1001"/>
                  </a:lnTo>
                </a:path>
              </a:pathLst>
            </a:custGeom>
            <a:solidFill>
              <a:srgbClr val="00569d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Google Shape;524;p9"/>
            <p:cNvSpPr/>
            <p:nvPr/>
          </p:nvSpPr>
          <p:spPr>
            <a:xfrm>
              <a:off x="4897440" y="2695680"/>
              <a:ext cx="1178640" cy="72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OPC UA/DA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MQTT 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REST API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22" name="Google Shape;525;p9"/>
            <p:cNvSpPr/>
            <p:nvPr/>
          </p:nvSpPr>
          <p:spPr>
            <a:xfrm rot="5400000">
              <a:off x="4471920" y="2543760"/>
              <a:ext cx="1861920" cy="1349280"/>
            </a:xfrm>
            <a:prstGeom prst="bentUpArrow">
              <a:avLst>
                <a:gd name="adj1" fmla="val 10829"/>
                <a:gd name="adj2" fmla="val 11072"/>
                <a:gd name="adj3" fmla="val 28097"/>
              </a:avLst>
            </a:prstGeom>
            <a:solidFill>
              <a:srgbClr val="00569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Google Shape;526;p9"/>
            <p:cNvSpPr/>
            <p:nvPr/>
          </p:nvSpPr>
          <p:spPr>
            <a:xfrm>
              <a:off x="6278400" y="3531240"/>
              <a:ext cx="1078560" cy="968400"/>
            </a:xfrm>
            <a:prstGeom prst="rect">
              <a:avLst/>
            </a:prstGeom>
            <a:solidFill>
              <a:srgbClr val="dae5f1"/>
            </a:solidFill>
            <a:ln w="25400">
              <a:solidFill>
                <a:srgbClr val="00569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24" name="Google Shape;527;p9" descr=""/>
            <p:cNvPicPr/>
            <p:nvPr/>
          </p:nvPicPr>
          <p:blipFill>
            <a:blip r:embed="rId12"/>
            <a:stretch/>
          </p:blipFill>
          <p:spPr>
            <a:xfrm>
              <a:off x="6524280" y="3675960"/>
              <a:ext cx="550440" cy="671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5" name="Google Shape;528;p9"/>
            <p:cNvSpPr/>
            <p:nvPr/>
          </p:nvSpPr>
          <p:spPr>
            <a:xfrm>
              <a:off x="7391520" y="3709800"/>
              <a:ext cx="1420920" cy="72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Soluções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customizadas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ou proprietárias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426" name="Google Shape;529;p9"/>
          <p:cNvSpPr/>
          <p:nvPr/>
        </p:nvSpPr>
        <p:spPr>
          <a:xfrm rot="10800000">
            <a:off x="3437640" y="3279240"/>
            <a:ext cx="221040" cy="190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569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Google Shape;530;p9"/>
          <p:cNvSpPr/>
          <p:nvPr/>
        </p:nvSpPr>
        <p:spPr>
          <a:xfrm>
            <a:off x="1203840" y="693720"/>
            <a:ext cx="96822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800" spc="-1" strike="noStrike">
                <a:solidFill>
                  <a:srgbClr val="0b5faa"/>
                </a:solidFill>
                <a:latin typeface="Montserrat Black"/>
                <a:ea typeface="Montserrat Black"/>
              </a:rPr>
              <a:t>BIBLIOTECAS DE IA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28" name="Google Shape;531;p9"/>
          <p:cNvSpPr/>
          <p:nvPr/>
        </p:nvSpPr>
        <p:spPr>
          <a:xfrm>
            <a:off x="2664000" y="1656000"/>
            <a:ext cx="1763640" cy="1589760"/>
          </a:xfrm>
          <a:prstGeom prst="rect">
            <a:avLst/>
          </a:prstGeom>
          <a:noFill/>
          <a:ln w="19075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9" name="Google Shape;532;p9"/>
          <p:cNvGrpSpPr/>
          <p:nvPr/>
        </p:nvGrpSpPr>
        <p:grpSpPr>
          <a:xfrm>
            <a:off x="0" y="1796040"/>
            <a:ext cx="2591640" cy="1521720"/>
            <a:chOff x="0" y="1796040"/>
            <a:chExt cx="2591640" cy="1521720"/>
          </a:xfrm>
        </p:grpSpPr>
        <p:sp>
          <p:nvSpPr>
            <p:cNvPr id="430" name="Google Shape;533;p9"/>
            <p:cNvSpPr/>
            <p:nvPr/>
          </p:nvSpPr>
          <p:spPr>
            <a:xfrm>
              <a:off x="432000" y="1796040"/>
              <a:ext cx="1079640" cy="969480"/>
            </a:xfrm>
            <a:prstGeom prst="rect">
              <a:avLst/>
            </a:prstGeom>
            <a:solidFill>
              <a:srgbClr val="dae5f1"/>
            </a:solidFill>
            <a:ln w="25400">
              <a:solidFill>
                <a:srgbClr val="00569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31" name="Google Shape;534;p9" descr=""/>
            <p:cNvPicPr/>
            <p:nvPr/>
          </p:nvPicPr>
          <p:blipFill>
            <a:blip r:embed="rId13"/>
            <a:stretch/>
          </p:blipFill>
          <p:spPr>
            <a:xfrm>
              <a:off x="623880" y="1870920"/>
              <a:ext cx="734040" cy="802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2" name="Google Shape;535;p9"/>
            <p:cNvSpPr/>
            <p:nvPr/>
          </p:nvSpPr>
          <p:spPr>
            <a:xfrm rot="5400000">
              <a:off x="1982160" y="1833840"/>
              <a:ext cx="211680" cy="863640"/>
            </a:xfrm>
            <a:custGeom>
              <a:avLst/>
              <a:gdLst/>
              <a:ahLst/>
              <a:rect l="l" t="t" r="r" b="b"/>
              <a:pathLst>
                <a:path w="502" h="1002">
                  <a:moveTo>
                    <a:pt x="125" y="1001"/>
                  </a:moveTo>
                  <a:lnTo>
                    <a:pt x="125" y="250"/>
                  </a:lnTo>
                  <a:lnTo>
                    <a:pt x="0" y="250"/>
                  </a:lnTo>
                  <a:lnTo>
                    <a:pt x="250" y="0"/>
                  </a:lnTo>
                  <a:lnTo>
                    <a:pt x="501" y="250"/>
                  </a:lnTo>
                  <a:lnTo>
                    <a:pt x="375" y="250"/>
                  </a:lnTo>
                  <a:lnTo>
                    <a:pt x="375" y="1001"/>
                  </a:lnTo>
                  <a:lnTo>
                    <a:pt x="125" y="1001"/>
                  </a:lnTo>
                </a:path>
              </a:pathLst>
            </a:custGeom>
            <a:solidFill>
              <a:srgbClr val="00569d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Google Shape;536;p9"/>
            <p:cNvSpPr/>
            <p:nvPr/>
          </p:nvSpPr>
          <p:spPr>
            <a:xfrm>
              <a:off x="0" y="2801880"/>
              <a:ext cx="18907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Arquivos csv, xls, xlsx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34" name="Google Shape;537;p9"/>
            <p:cNvSpPr/>
            <p:nvPr/>
          </p:nvSpPr>
          <p:spPr>
            <a:xfrm>
              <a:off x="1612800" y="1872000"/>
              <a:ext cx="978840" cy="2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REST 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pt-BR" sz="1400" spc="-1" strike="noStrike">
                  <a:solidFill>
                    <a:srgbClr val="6c6c6c"/>
                  </a:solidFill>
                  <a:latin typeface="Arial"/>
                  <a:ea typeface="Arial"/>
                </a:rPr>
                <a:t>API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435" name="Google Shape;538;p9"/>
          <p:cNvSpPr/>
          <p:nvPr/>
        </p:nvSpPr>
        <p:spPr>
          <a:xfrm>
            <a:off x="9216000" y="1681560"/>
            <a:ext cx="2699640" cy="256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Conecte sua fábrica, seus sistemas corporativos, planilhas, bases de dados e até softwares proprietários às poderosas bibliotecas de IA da BirminD.</a:t>
            </a:r>
            <a:endParaRPr b="0" lang="pt-BR" sz="11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Esta solução testa mais de 70 algoritmos automaticamente e busca a melhor resposta, acelerando o uso de IA mesmo por leigos no assunto.</a:t>
            </a:r>
            <a:endParaRPr b="0" lang="pt-BR" sz="11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Construa suas próprias soluções e integre todo o poder do AutoML às interfaces que os usuários já estão acostumados.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59;p8"/>
          <p:cNvSpPr/>
          <p:nvPr/>
        </p:nvSpPr>
        <p:spPr>
          <a:xfrm>
            <a:off x="9770040" y="4424040"/>
            <a:ext cx="2374200" cy="866160"/>
          </a:xfrm>
          <a:prstGeom prst="rect">
            <a:avLst/>
          </a:prstGeom>
          <a:solidFill>
            <a:srgbClr val="ffffff"/>
          </a:solidFill>
          <a:ln w="9525">
            <a:solidFill>
              <a:srgbClr val="3eb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Google Shape;460;p8"/>
          <p:cNvSpPr/>
          <p:nvPr/>
        </p:nvSpPr>
        <p:spPr>
          <a:xfrm>
            <a:off x="338040" y="1187640"/>
            <a:ext cx="117331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API Inteligência Artificial - BirminD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38" name="Google Shape;461;p8" descr=""/>
          <p:cNvPicPr/>
          <p:nvPr/>
        </p:nvPicPr>
        <p:blipFill>
          <a:blip r:embed="rId1"/>
          <a:stretch/>
        </p:blipFill>
        <p:spPr>
          <a:xfrm>
            <a:off x="3709440" y="1976040"/>
            <a:ext cx="2387520" cy="866160"/>
          </a:xfrm>
          <a:prstGeom prst="rect">
            <a:avLst/>
          </a:prstGeom>
          <a:ln w="0">
            <a:noFill/>
          </a:ln>
        </p:spPr>
      </p:pic>
      <p:sp>
        <p:nvSpPr>
          <p:cNvPr id="439" name="Google Shape;462;p8"/>
          <p:cNvSpPr/>
          <p:nvPr/>
        </p:nvSpPr>
        <p:spPr>
          <a:xfrm>
            <a:off x="3722760" y="1976040"/>
            <a:ext cx="2374200" cy="866160"/>
          </a:xfrm>
          <a:prstGeom prst="rect">
            <a:avLst/>
          </a:prstGeom>
          <a:noFill/>
          <a:ln w="9525">
            <a:solidFill>
              <a:srgbClr val="3eb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Google Shape;463;p8"/>
          <p:cNvSpPr/>
          <p:nvPr/>
        </p:nvSpPr>
        <p:spPr>
          <a:xfrm>
            <a:off x="122760" y="1872000"/>
            <a:ext cx="230220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808080"/>
                </a:solidFill>
                <a:latin typeface="Arial"/>
                <a:ea typeface="Arial"/>
              </a:rPr>
              <a:t>Detecção de anomalias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41" name="Google Shape;464;p8"/>
          <p:cNvSpPr/>
          <p:nvPr/>
        </p:nvSpPr>
        <p:spPr>
          <a:xfrm>
            <a:off x="124200" y="2124000"/>
            <a:ext cx="3524760" cy="5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Este módulo recebe dados de uma série temporal (pressão, vazão, temperatura, faturamento etc), e detecta pontos do gráfico que tiveram comportamentos fora do padrão conhecido.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442" name="Google Shape;465;p8" descr=""/>
          <p:cNvPicPr/>
          <p:nvPr/>
        </p:nvPicPr>
        <p:blipFill>
          <a:blip r:embed="rId2"/>
          <a:srcRect l="10521" t="0" r="2783" b="0"/>
          <a:stretch/>
        </p:blipFill>
        <p:spPr>
          <a:xfrm>
            <a:off x="3758040" y="3132000"/>
            <a:ext cx="2373480" cy="808920"/>
          </a:xfrm>
          <a:prstGeom prst="rect">
            <a:avLst/>
          </a:prstGeom>
          <a:ln w="0">
            <a:noFill/>
          </a:ln>
        </p:spPr>
      </p:pic>
      <p:sp>
        <p:nvSpPr>
          <p:cNvPr id="443" name="Google Shape;466;p8"/>
          <p:cNvSpPr/>
          <p:nvPr/>
        </p:nvSpPr>
        <p:spPr>
          <a:xfrm>
            <a:off x="3758040" y="3128040"/>
            <a:ext cx="2374200" cy="866160"/>
          </a:xfrm>
          <a:prstGeom prst="rect">
            <a:avLst/>
          </a:prstGeom>
          <a:noFill/>
          <a:ln w="9525">
            <a:solidFill>
              <a:srgbClr val="3eb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Google Shape;467;p8"/>
          <p:cNvSpPr/>
          <p:nvPr/>
        </p:nvSpPr>
        <p:spPr>
          <a:xfrm>
            <a:off x="158040" y="3024000"/>
            <a:ext cx="25178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808080"/>
                </a:solidFill>
                <a:latin typeface="Arial"/>
                <a:ea typeface="Arial"/>
              </a:rPr>
              <a:t>Predição de séries temporais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45" name="Google Shape;468;p8"/>
          <p:cNvSpPr/>
          <p:nvPr/>
        </p:nvSpPr>
        <p:spPr>
          <a:xfrm>
            <a:off x="159480" y="3276000"/>
            <a:ext cx="3524760" cy="5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Este módulo recebe dados de uma série temporal (pressão, vazão, temperatura, faturamento etc), aprende o comportamento histórico e faz a predição de como a variável deve se comportar no futuro.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446" name="Google Shape;469;p8"/>
          <p:cNvSpPr/>
          <p:nvPr/>
        </p:nvSpPr>
        <p:spPr>
          <a:xfrm>
            <a:off x="3722040" y="4374360"/>
            <a:ext cx="1365840" cy="866160"/>
          </a:xfrm>
          <a:prstGeom prst="rect">
            <a:avLst/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7" name="Google Shape;470;p8" descr=""/>
          <p:cNvPicPr/>
          <p:nvPr/>
        </p:nvPicPr>
        <p:blipFill>
          <a:blip r:embed="rId3"/>
          <a:srcRect l="3919" t="0" r="72483" b="38904"/>
          <a:stretch/>
        </p:blipFill>
        <p:spPr>
          <a:xfrm>
            <a:off x="3757680" y="4382640"/>
            <a:ext cx="574200" cy="856800"/>
          </a:xfrm>
          <a:prstGeom prst="rect">
            <a:avLst/>
          </a:prstGeom>
          <a:ln w="0">
            <a:noFill/>
          </a:ln>
        </p:spPr>
      </p:pic>
      <p:pic>
        <p:nvPicPr>
          <p:cNvPr id="448" name="Google Shape;471;p8" descr=""/>
          <p:cNvPicPr/>
          <p:nvPr/>
        </p:nvPicPr>
        <p:blipFill>
          <a:blip r:embed="rId4"/>
          <a:srcRect l="35255" t="16305" r="15" b="0"/>
          <a:stretch/>
        </p:blipFill>
        <p:spPr>
          <a:xfrm>
            <a:off x="4945680" y="4374360"/>
            <a:ext cx="1185840" cy="880560"/>
          </a:xfrm>
          <a:prstGeom prst="rect">
            <a:avLst/>
          </a:prstGeom>
          <a:ln w="0">
            <a:noFill/>
          </a:ln>
        </p:spPr>
      </p:pic>
      <p:sp>
        <p:nvSpPr>
          <p:cNvPr id="449" name="Google Shape;472;p8"/>
          <p:cNvSpPr/>
          <p:nvPr/>
        </p:nvSpPr>
        <p:spPr>
          <a:xfrm>
            <a:off x="3722040" y="4374360"/>
            <a:ext cx="2374200" cy="866160"/>
          </a:xfrm>
          <a:prstGeom prst="rect">
            <a:avLst/>
          </a:prstGeom>
          <a:noFill/>
          <a:ln w="9525">
            <a:solidFill>
              <a:srgbClr val="3eb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Google Shape;473;p8"/>
          <p:cNvSpPr/>
          <p:nvPr/>
        </p:nvSpPr>
        <p:spPr>
          <a:xfrm>
            <a:off x="122040" y="4270320"/>
            <a:ext cx="31658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808080"/>
                </a:solidFill>
                <a:latin typeface="Arial"/>
                <a:ea typeface="Arial"/>
              </a:rPr>
              <a:t>Análise de causa raiz / Relevância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51" name="Google Shape;474;p8"/>
          <p:cNvSpPr/>
          <p:nvPr/>
        </p:nvSpPr>
        <p:spPr>
          <a:xfrm>
            <a:off x="123480" y="4522320"/>
            <a:ext cx="3524760" cy="5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Módulo que utiliza análises estatísticas para determinar quais as principais causas de uma falha ou falta da performance.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452" name="Google Shape;475;p8" descr=""/>
          <p:cNvPicPr/>
          <p:nvPr/>
        </p:nvPicPr>
        <p:blipFill>
          <a:blip r:embed="rId5"/>
          <a:stretch/>
        </p:blipFill>
        <p:spPr>
          <a:xfrm>
            <a:off x="3722040" y="5645160"/>
            <a:ext cx="2374200" cy="862200"/>
          </a:xfrm>
          <a:prstGeom prst="rect">
            <a:avLst/>
          </a:prstGeom>
          <a:ln w="0">
            <a:noFill/>
          </a:ln>
        </p:spPr>
      </p:pic>
      <p:sp>
        <p:nvSpPr>
          <p:cNvPr id="453" name="Google Shape;476;p8"/>
          <p:cNvSpPr/>
          <p:nvPr/>
        </p:nvSpPr>
        <p:spPr>
          <a:xfrm>
            <a:off x="3722040" y="5648040"/>
            <a:ext cx="2374200" cy="866160"/>
          </a:xfrm>
          <a:prstGeom prst="rect">
            <a:avLst/>
          </a:prstGeom>
          <a:noFill/>
          <a:ln w="9525">
            <a:solidFill>
              <a:srgbClr val="3eb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Google Shape;477;p8"/>
          <p:cNvSpPr/>
          <p:nvPr/>
        </p:nvSpPr>
        <p:spPr>
          <a:xfrm>
            <a:off x="122040" y="5544000"/>
            <a:ext cx="31658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808080"/>
                </a:solidFill>
                <a:latin typeface="Arial"/>
                <a:ea typeface="Arial"/>
              </a:rPr>
              <a:t>Gêmeos Digitais / Simulação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55" name="Google Shape;478;p8"/>
          <p:cNvSpPr/>
          <p:nvPr/>
        </p:nvSpPr>
        <p:spPr>
          <a:xfrm>
            <a:off x="123480" y="5796000"/>
            <a:ext cx="3524760" cy="5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Módulo que aprende o funcionamento de um sistema e, com base nas variáveis de entrada, cria uma versão digital do processo, permitindo simulações de funcionamento sem afetar o processo real.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456" name="Google Shape;479;p8" descr=""/>
          <p:cNvPicPr/>
          <p:nvPr/>
        </p:nvPicPr>
        <p:blipFill>
          <a:blip r:embed="rId6"/>
          <a:stretch/>
        </p:blipFill>
        <p:spPr>
          <a:xfrm>
            <a:off x="11174400" y="2016360"/>
            <a:ext cx="912240" cy="873720"/>
          </a:xfrm>
          <a:prstGeom prst="rect">
            <a:avLst/>
          </a:prstGeom>
          <a:ln w="0">
            <a:noFill/>
          </a:ln>
        </p:spPr>
      </p:pic>
      <p:pic>
        <p:nvPicPr>
          <p:cNvPr id="457" name="Google Shape;480;p8" descr=""/>
          <p:cNvPicPr/>
          <p:nvPr/>
        </p:nvPicPr>
        <p:blipFill>
          <a:blip r:embed="rId7"/>
          <a:stretch/>
        </p:blipFill>
        <p:spPr>
          <a:xfrm>
            <a:off x="9734760" y="2016360"/>
            <a:ext cx="1510200" cy="857880"/>
          </a:xfrm>
          <a:prstGeom prst="rect">
            <a:avLst/>
          </a:prstGeom>
          <a:ln w="0">
            <a:noFill/>
          </a:ln>
        </p:spPr>
      </p:pic>
      <p:sp>
        <p:nvSpPr>
          <p:cNvPr id="458" name="Google Shape;481;p8"/>
          <p:cNvSpPr/>
          <p:nvPr/>
        </p:nvSpPr>
        <p:spPr>
          <a:xfrm>
            <a:off x="9734760" y="2008080"/>
            <a:ext cx="2374200" cy="866160"/>
          </a:xfrm>
          <a:prstGeom prst="rect">
            <a:avLst/>
          </a:prstGeom>
          <a:noFill/>
          <a:ln w="9525">
            <a:solidFill>
              <a:srgbClr val="3eb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Google Shape;482;p8"/>
          <p:cNvSpPr/>
          <p:nvPr/>
        </p:nvSpPr>
        <p:spPr>
          <a:xfrm>
            <a:off x="6134760" y="1904040"/>
            <a:ext cx="31658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808080"/>
                </a:solidFill>
                <a:latin typeface="Arial"/>
                <a:ea typeface="Arial"/>
              </a:rPr>
              <a:t>Analisadores virtuais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60" name="Google Shape;483;p8"/>
          <p:cNvSpPr/>
          <p:nvPr/>
        </p:nvSpPr>
        <p:spPr>
          <a:xfrm>
            <a:off x="6136200" y="2156040"/>
            <a:ext cx="3524760" cy="5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Este módulo é capaz de aprender com um histórico de dados laboratoriais e sensores físicos já existentes para criar um sensor via software das variáveis de laboratório sem um sensor específico.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461" name="Google Shape;484;p8" descr=""/>
          <p:cNvPicPr/>
          <p:nvPr/>
        </p:nvPicPr>
        <p:blipFill>
          <a:blip r:embed="rId8"/>
          <a:stretch/>
        </p:blipFill>
        <p:spPr>
          <a:xfrm>
            <a:off x="9858960" y="4465800"/>
            <a:ext cx="2092680" cy="804960"/>
          </a:xfrm>
          <a:prstGeom prst="rect">
            <a:avLst/>
          </a:prstGeom>
          <a:ln w="0">
            <a:noFill/>
          </a:ln>
        </p:spPr>
      </p:pic>
      <p:pic>
        <p:nvPicPr>
          <p:cNvPr id="462" name="Google Shape;485;p8" descr=""/>
          <p:cNvPicPr/>
          <p:nvPr/>
        </p:nvPicPr>
        <p:blipFill>
          <a:blip r:embed="rId9"/>
          <a:srcRect l="0" t="0" r="0" b="6871"/>
          <a:stretch/>
        </p:blipFill>
        <p:spPr>
          <a:xfrm>
            <a:off x="9770040" y="3164040"/>
            <a:ext cx="2374200" cy="865800"/>
          </a:xfrm>
          <a:prstGeom prst="rect">
            <a:avLst/>
          </a:prstGeom>
          <a:ln w="0">
            <a:noFill/>
          </a:ln>
        </p:spPr>
      </p:pic>
      <p:sp>
        <p:nvSpPr>
          <p:cNvPr id="463" name="Google Shape;486;p8"/>
          <p:cNvSpPr/>
          <p:nvPr/>
        </p:nvSpPr>
        <p:spPr>
          <a:xfrm>
            <a:off x="9770040" y="3164040"/>
            <a:ext cx="2374200" cy="866160"/>
          </a:xfrm>
          <a:prstGeom prst="rect">
            <a:avLst/>
          </a:prstGeom>
          <a:noFill/>
          <a:ln w="9525">
            <a:solidFill>
              <a:srgbClr val="3eb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Google Shape;487;p8"/>
          <p:cNvSpPr/>
          <p:nvPr/>
        </p:nvSpPr>
        <p:spPr>
          <a:xfrm>
            <a:off x="6170040" y="3060000"/>
            <a:ext cx="31658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808080"/>
                </a:solidFill>
                <a:latin typeface="Arial"/>
                <a:ea typeface="Arial"/>
              </a:rPr>
              <a:t>Otimização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65" name="Google Shape;488;p8"/>
          <p:cNvSpPr/>
          <p:nvPr/>
        </p:nvSpPr>
        <p:spPr>
          <a:xfrm>
            <a:off x="6171480" y="3312000"/>
            <a:ext cx="3524760" cy="5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Módulo que busca encontrar a melhor combinação de variáveis de entrada para atingir um ponto ótimo na variável alvo, utilizando técnicas de AutoML e algoritmos genéticos.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466" name="Google Shape;489;p8"/>
          <p:cNvSpPr/>
          <p:nvPr/>
        </p:nvSpPr>
        <p:spPr>
          <a:xfrm>
            <a:off x="6170040" y="4320000"/>
            <a:ext cx="31658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808080"/>
                </a:solidFill>
                <a:latin typeface="Arial"/>
                <a:ea typeface="Arial"/>
              </a:rPr>
              <a:t>Detecção de padrões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67" name="Google Shape;490;p8"/>
          <p:cNvSpPr/>
          <p:nvPr/>
        </p:nvSpPr>
        <p:spPr>
          <a:xfrm>
            <a:off x="6171480" y="4572000"/>
            <a:ext cx="3524760" cy="5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Módulo ideal para descobrir quaisquer desvios existentes em uma curva padrão de funcionamento de equipamento ou processo fabril. 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468" name="Google Shape;491;p8"/>
          <p:cNvSpPr/>
          <p:nvPr/>
        </p:nvSpPr>
        <p:spPr>
          <a:xfrm>
            <a:off x="2714760" y="467280"/>
            <a:ext cx="6585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3200" spc="-1" strike="noStrike">
                <a:solidFill>
                  <a:srgbClr val="0b5faa"/>
                </a:solidFill>
                <a:latin typeface="Montserrat Black"/>
                <a:ea typeface="Montserrat Black"/>
              </a:rPr>
              <a:t>Módulos de Industrial Analytics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69" name="Google Shape;492;p8" descr=""/>
          <p:cNvPicPr/>
          <p:nvPr/>
        </p:nvPicPr>
        <p:blipFill>
          <a:blip r:embed="rId10"/>
          <a:srcRect l="0" t="0" r="9387" b="0"/>
          <a:stretch/>
        </p:blipFill>
        <p:spPr>
          <a:xfrm>
            <a:off x="9756000" y="5452560"/>
            <a:ext cx="2363760" cy="1162080"/>
          </a:xfrm>
          <a:prstGeom prst="rect">
            <a:avLst/>
          </a:prstGeom>
          <a:ln w="9525">
            <a:solidFill>
              <a:srgbClr val="729fcf"/>
            </a:solidFill>
            <a:round/>
          </a:ln>
        </p:spPr>
      </p:pic>
      <p:sp>
        <p:nvSpPr>
          <p:cNvPr id="470" name="Google Shape;493;p8"/>
          <p:cNvSpPr/>
          <p:nvPr/>
        </p:nvSpPr>
        <p:spPr>
          <a:xfrm>
            <a:off x="6170040" y="5490000"/>
            <a:ext cx="31658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808080"/>
                </a:solidFill>
                <a:latin typeface="Arial"/>
                <a:ea typeface="Arial"/>
              </a:rPr>
              <a:t>Sintonia de malhas PID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71" name="Google Shape;494;p8"/>
          <p:cNvSpPr/>
          <p:nvPr/>
        </p:nvSpPr>
        <p:spPr>
          <a:xfrm>
            <a:off x="6171480" y="5742000"/>
            <a:ext cx="3524760" cy="5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808080"/>
                </a:solidFill>
                <a:latin typeface="Arial"/>
                <a:ea typeface="Arial"/>
              </a:rPr>
              <a:t>Redução de variabilidade e aumento de eficiência em controles de temperatura, pressão, vazão etc. Ideal para redução de desperdícios em processos e ganhos rápidos de performance.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ítulo 1"/>
          <p:cNvSpPr txBox="1"/>
          <p:nvPr/>
        </p:nvSpPr>
        <p:spPr>
          <a:xfrm>
            <a:off x="609480" y="273600"/>
            <a:ext cx="241740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Montserrat Black"/>
              </a:rPr>
              <a:t>LOW CODE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Subtítulo 2"/>
          <p:cNvSpPr txBox="1"/>
          <p:nvPr/>
        </p:nvSpPr>
        <p:spPr>
          <a:xfrm>
            <a:off x="609480" y="1604520"/>
            <a:ext cx="8924760" cy="16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676767"/>
                </a:solidFill>
                <a:latin typeface="Roboto"/>
                <a:ea typeface="Arial"/>
              </a:rPr>
              <a:t>O termo “Low Code” foi criado em 2014 para denotar plataformas que tinham interfaces de desenvolvimento baseadas em GUI </a:t>
            </a:r>
            <a:r>
              <a:rPr b="0" i="1" lang="pt-BR" sz="1800" spc="-1" strike="noStrike">
                <a:solidFill>
                  <a:srgbClr val="676767"/>
                </a:solidFill>
                <a:latin typeface="Roboto"/>
                <a:ea typeface="Arial"/>
              </a:rPr>
              <a:t>(Graphical User Interface).</a:t>
            </a:r>
            <a:r>
              <a:rPr b="0" lang="pt-BR" sz="1800" spc="-1" strike="noStrike">
                <a:solidFill>
                  <a:srgbClr val="676767"/>
                </a:solidFill>
                <a:latin typeface="Roboto"/>
                <a:ea typeface="Arial"/>
              </a:rPr>
              <a:t> Assim, elas permitem um trabalho de codificação tradicional sem a necessidade de conhecer explicitamente a linguagem de programação em si.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74" name="Subtítulo 2"/>
          <p:cNvSpPr/>
          <p:nvPr/>
        </p:nvSpPr>
        <p:spPr>
          <a:xfrm>
            <a:off x="609480" y="3488760"/>
            <a:ext cx="8924760" cy="169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676767"/>
                </a:solidFill>
                <a:latin typeface="Roboto"/>
                <a:ea typeface="Arial"/>
              </a:rPr>
              <a:t>No Code também existe, são plataformas onde nenhum código é utilizado. Basta o arrastar de blocos e conexões entre eles.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ítulo 1"/>
          <p:cNvSpPr txBox="1"/>
          <p:nvPr/>
        </p:nvSpPr>
        <p:spPr>
          <a:xfrm>
            <a:off x="609480" y="273600"/>
            <a:ext cx="29854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Montserrat Black"/>
              </a:rPr>
              <a:t>Plataformas IoT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Subtítulo 2"/>
          <p:cNvSpPr txBox="1"/>
          <p:nvPr/>
        </p:nvSpPr>
        <p:spPr>
          <a:xfrm>
            <a:off x="609840" y="2351880"/>
            <a:ext cx="10972080" cy="73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Buscam facilitar o uso e integração de soluções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Podem funcionar tanto em nuvem, quanto localmente.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77" name="CaixaDeTexto 4"/>
          <p:cNvSpPr/>
          <p:nvPr/>
        </p:nvSpPr>
        <p:spPr>
          <a:xfrm>
            <a:off x="845640" y="4136760"/>
            <a:ext cx="6094080" cy="20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https://thingsboard.io/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2"/>
              </a:rPr>
              <a:t>https://nodered.org/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3"/>
              </a:rPr>
              <a:t>https://accounts.app.wnology.io/signin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384;p2"/>
          <p:cNvSpPr/>
          <p:nvPr/>
        </p:nvSpPr>
        <p:spPr>
          <a:xfrm>
            <a:off x="775800" y="1361160"/>
            <a:ext cx="2994120" cy="10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ffffff"/>
                </a:solidFill>
                <a:latin typeface="Montserrat Black"/>
                <a:ea typeface="Montserrat Black"/>
              </a:rPr>
              <a:t>BIRMIND OTIMIZAÇÃO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79" name="Google Shape;385;p2"/>
          <p:cNvSpPr/>
          <p:nvPr/>
        </p:nvSpPr>
        <p:spPr>
          <a:xfrm>
            <a:off x="870840" y="3352320"/>
            <a:ext cx="2804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pt-BR" sz="2800" spc="-1" strike="noStrike">
                <a:solidFill>
                  <a:srgbClr val="ffffff"/>
                </a:solidFill>
                <a:latin typeface="Amasis MT Pro Black"/>
                <a:ea typeface="Arial"/>
              </a:rPr>
              <a:t>INTERVALO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pt-BR" sz="2800" spc="-1" strike="noStrike">
              <a:latin typeface="Arial"/>
            </a:endParaRPr>
          </a:p>
        </p:txBody>
      </p:sp>
      <p:sp>
        <p:nvSpPr>
          <p:cNvPr id="480" name="Google Shape;386;p2"/>
          <p:cNvSpPr/>
          <p:nvPr/>
        </p:nvSpPr>
        <p:spPr>
          <a:xfrm flipH="1">
            <a:off x="614520" y="1361160"/>
            <a:ext cx="43200" cy="1296000"/>
          </a:xfrm>
          <a:prstGeom prst="rect">
            <a:avLst/>
          </a:prstGeom>
          <a:solidFill>
            <a:srgbClr val="0b5fa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ítulo 1"/>
          <p:cNvSpPr txBox="1"/>
          <p:nvPr/>
        </p:nvSpPr>
        <p:spPr>
          <a:xfrm>
            <a:off x="1219680" y="38916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Workshop de Criação código low-code em nuvem com 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Subtítulo 2"/>
          <p:cNvSpPr txBox="1"/>
          <p:nvPr/>
        </p:nvSpPr>
        <p:spPr>
          <a:xfrm>
            <a:off x="609480" y="1604520"/>
            <a:ext cx="10972080" cy="4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WEGnology - https://console.app.wnology.io/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83" name="Subtítulo 2"/>
          <p:cNvSpPr/>
          <p:nvPr/>
        </p:nvSpPr>
        <p:spPr>
          <a:xfrm>
            <a:off x="841680" y="2262960"/>
            <a:ext cx="10972080" cy="34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Passos: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1 – Autenticação API da BirminD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	</a:t>
            </a: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	</a:t>
            </a: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	</a:t>
            </a: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u: unoesc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	</a:t>
            </a: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	</a:t>
            </a: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	</a:t>
            </a: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s: Cursoaiunoesc@2021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	</a:t>
            </a: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	</a:t>
            </a: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	</a:t>
            </a: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projeto: 3192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2 – Cadastro de coleta de dados via OPC-UA da “Fábrica”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3 – Plot das Variáveis coletadas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4 – Criação de Análise de Predição de Séries Temporais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5 – Criação de Dash com os Resultados da predição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ítulo 1"/>
          <p:cNvSpPr txBox="1"/>
          <p:nvPr/>
        </p:nvSpPr>
        <p:spPr>
          <a:xfrm>
            <a:off x="1219680" y="38916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Demonstração de código low-code em nuvem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Subtítulo 2"/>
          <p:cNvSpPr txBox="1"/>
          <p:nvPr/>
        </p:nvSpPr>
        <p:spPr>
          <a:xfrm>
            <a:off x="609480" y="1604520"/>
            <a:ext cx="10972080" cy="4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Documentação WEGnology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86" name="Subtítulo 2"/>
          <p:cNvSpPr/>
          <p:nvPr/>
        </p:nvSpPr>
        <p:spPr>
          <a:xfrm>
            <a:off x="841680" y="2262960"/>
            <a:ext cx="10972080" cy="34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Docs do WEGnology: 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Montserrat Black"/>
                <a:ea typeface="Arial"/>
                <a:hlinkClick r:id="rId1"/>
              </a:rPr>
              <a:t>https://docs.app.wnology.io/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Login do university da Losant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Montserrat Black"/>
                <a:ea typeface="Arial"/>
                <a:hlinkClick r:id="rId2"/>
              </a:rPr>
              <a:t>https://accounts.losant.com/signin?redirect=%2Flearnupon%2Fsso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Docs da Losant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Montserrat Black"/>
                <a:ea typeface="Arial"/>
                <a:hlinkClick r:id="rId3"/>
              </a:rPr>
              <a:t>https://docs.losant.com/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84;p2"/>
          <p:cNvSpPr/>
          <p:nvPr/>
        </p:nvSpPr>
        <p:spPr>
          <a:xfrm>
            <a:off x="775800" y="1361160"/>
            <a:ext cx="2994120" cy="10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ffffff"/>
                </a:solidFill>
                <a:latin typeface="Montserrat Black"/>
                <a:ea typeface="Montserrat Black"/>
              </a:rPr>
              <a:t>BIRMIND OTIMIZAÇÃO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18" name="Google Shape;385;p2"/>
          <p:cNvSpPr/>
          <p:nvPr/>
        </p:nvSpPr>
        <p:spPr>
          <a:xfrm>
            <a:off x="775800" y="2269080"/>
            <a:ext cx="2804040" cy="5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Montserrat Light"/>
                <a:ea typeface="Montserrat Light"/>
              </a:rPr>
              <a:t>A EMPRESA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9" name="Google Shape;386;p2"/>
          <p:cNvSpPr/>
          <p:nvPr/>
        </p:nvSpPr>
        <p:spPr>
          <a:xfrm flipH="1">
            <a:off x="614520" y="1361160"/>
            <a:ext cx="43200" cy="1296000"/>
          </a:xfrm>
          <a:prstGeom prst="rect">
            <a:avLst/>
          </a:prstGeom>
          <a:solidFill>
            <a:srgbClr val="0b5fa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ítulo 1"/>
          <p:cNvSpPr txBox="1"/>
          <p:nvPr/>
        </p:nvSpPr>
        <p:spPr>
          <a:xfrm>
            <a:off x="1219680" y="38916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Integração com a API - BirminD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Subtítulo 2"/>
          <p:cNvSpPr txBox="1"/>
          <p:nvPr/>
        </p:nvSpPr>
        <p:spPr>
          <a:xfrm>
            <a:off x="609480" y="1604520"/>
            <a:ext cx="10972080" cy="195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pt-BR" sz="1800" spc="-1" strike="noStrike">
                <a:solidFill>
                  <a:srgbClr val="0b5faa"/>
                </a:solidFill>
                <a:latin typeface="Montserrat Black"/>
                <a:ea typeface="Arial"/>
              </a:rPr>
              <a:t>Documentação API – BirminD – </a:t>
            </a: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b5faa"/>
                </a:solidFill>
                <a:latin typeface="Montserrat Black"/>
                <a:ea typeface="Arial"/>
              </a:rPr>
              <a:t>https://api.birmind.cloud/api/v1/redoc/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705;p16"/>
          <p:cNvSpPr/>
          <p:nvPr/>
        </p:nvSpPr>
        <p:spPr>
          <a:xfrm>
            <a:off x="5167800" y="4080240"/>
            <a:ext cx="61077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200" spc="-1" strike="noStrike">
                <a:solidFill>
                  <a:srgbClr val="0b5faa"/>
                </a:solidFill>
                <a:latin typeface="Montserrat"/>
                <a:ea typeface="Montserrat"/>
              </a:rPr>
              <a:t>Endereço: </a:t>
            </a:r>
            <a:r>
              <a:rPr b="0" lang="pt-BR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Av. Rudolf Dafferner, 400 </a:t>
            </a:r>
            <a:endParaRPr b="0" lang="pt-BR" sz="2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Edifício Roma – Sala 308, Boa Vista</a:t>
            </a:r>
            <a:endParaRPr b="0" lang="pt-BR" sz="2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Sorocaba – SP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490" name="Google Shape;706;p16"/>
          <p:cNvSpPr/>
          <p:nvPr/>
        </p:nvSpPr>
        <p:spPr>
          <a:xfrm>
            <a:off x="5167800" y="5216400"/>
            <a:ext cx="6107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200" spc="-1" strike="noStrike">
                <a:solidFill>
                  <a:srgbClr val="0b5faa"/>
                </a:solidFill>
                <a:latin typeface="Montserrat"/>
                <a:ea typeface="Montserrat"/>
              </a:rPr>
              <a:t>E-mail: </a:t>
            </a:r>
            <a:r>
              <a:rPr b="0" lang="pt-BR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rafael.mendes@birmind.com.br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491" name="Google Shape;707;p16"/>
          <p:cNvSpPr/>
          <p:nvPr/>
        </p:nvSpPr>
        <p:spPr>
          <a:xfrm>
            <a:off x="5167800" y="3207240"/>
            <a:ext cx="610776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Rafael Mendes Pacini Bachiega</a:t>
            </a:r>
            <a:endParaRPr b="0" lang="pt-BR" sz="2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Tech Leader - Desenvolvimento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492" name="Google Shape;707;p16"/>
          <p:cNvSpPr/>
          <p:nvPr/>
        </p:nvSpPr>
        <p:spPr>
          <a:xfrm>
            <a:off x="-1018440" y="5942160"/>
            <a:ext cx="610776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OBRIGADO</a:t>
            </a: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64;p14"/>
          <p:cNvSpPr/>
          <p:nvPr/>
        </p:nvSpPr>
        <p:spPr>
          <a:xfrm>
            <a:off x="877320" y="811440"/>
            <a:ext cx="102819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Google Shape;65;p14"/>
          <p:cNvSpPr/>
          <p:nvPr/>
        </p:nvSpPr>
        <p:spPr>
          <a:xfrm>
            <a:off x="924840" y="903600"/>
            <a:ext cx="10498680" cy="121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2a326b"/>
                </a:solidFill>
                <a:latin typeface="Montserrat"/>
                <a:ea typeface="Arial"/>
              </a:rPr>
              <a:t>Precisando dar o próximo passo?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2a326b"/>
                </a:solidFill>
                <a:latin typeface="Montserrat"/>
                <a:ea typeface="Montserrat"/>
              </a:rPr>
              <a:t>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2" name="CaixaDeTexto 7"/>
          <p:cNvSpPr/>
          <p:nvPr/>
        </p:nvSpPr>
        <p:spPr>
          <a:xfrm>
            <a:off x="1371600" y="2137320"/>
            <a:ext cx="9293400" cy="31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pt-BR" sz="2670" spc="-1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Arial"/>
              </a:rPr>
              <a:t>A BirminD é uma empresa de Tecnologia e Serviços para a </a:t>
            </a:r>
            <a:r>
              <a:rPr b="1" lang="pt-BR" sz="2670" spc="-1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Arial"/>
              </a:rPr>
              <a:t>indústria</a:t>
            </a:r>
            <a:r>
              <a:rPr b="0" lang="pt-BR" sz="2670" spc="-1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Arial"/>
              </a:rPr>
              <a:t>.</a:t>
            </a:r>
            <a:endParaRPr b="0" lang="pt-BR" sz="267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2670" spc="-1" strike="noStrike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Arial"/>
              </a:rPr>
              <a:t>Nossa expertise é prover soluções de automação, coleta, armazenamento, preparação e aplicação de inteligência em dados do chão de fábrica.</a:t>
            </a:r>
            <a:endParaRPr b="0" lang="pt-BR" sz="2670" spc="-1" strike="noStrike">
              <a:latin typeface="Arial"/>
            </a:endParaRPr>
          </a:p>
        </p:txBody>
      </p:sp>
      <p:pic>
        <p:nvPicPr>
          <p:cNvPr id="323" name="Imagem 6" descr=""/>
          <p:cNvPicPr/>
          <p:nvPr/>
        </p:nvPicPr>
        <p:blipFill>
          <a:blip r:embed="rId1"/>
          <a:stretch/>
        </p:blipFill>
        <p:spPr>
          <a:xfrm>
            <a:off x="174600" y="70920"/>
            <a:ext cx="11833200" cy="671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 rot="10800000">
            <a:off x="2160" y="0"/>
            <a:ext cx="12189960" cy="6855840"/>
          </a:xfrm>
          <a:prstGeom prst="rect">
            <a:avLst/>
          </a:prstGeom>
          <a:gradFill rotWithShape="0">
            <a:gsLst>
              <a:gs pos="0">
                <a:srgbClr val="006eb7"/>
              </a:gs>
              <a:gs pos="100000">
                <a:srgbClr val="004884"/>
              </a:gs>
            </a:gsLst>
            <a:lin ang="1350000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1f4e79"/>
                </a:solidFill>
                <a:latin typeface="Arial"/>
                <a:ea typeface="DejaVu Sans"/>
              </a:rPr>
              <a:t>  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5" name="Imagem 1" descr=""/>
          <p:cNvPicPr/>
          <p:nvPr/>
        </p:nvPicPr>
        <p:blipFill>
          <a:blip r:embed="rId1"/>
          <a:stretch/>
        </p:blipFill>
        <p:spPr>
          <a:xfrm>
            <a:off x="10705320" y="394560"/>
            <a:ext cx="727920" cy="504720"/>
          </a:xfrm>
          <a:prstGeom prst="rect">
            <a:avLst/>
          </a:prstGeom>
          <a:ln w="0">
            <a:noFill/>
          </a:ln>
        </p:spPr>
      </p:pic>
      <p:grpSp>
        <p:nvGrpSpPr>
          <p:cNvPr id="326" name="Group 2"/>
          <p:cNvGrpSpPr/>
          <p:nvPr/>
        </p:nvGrpSpPr>
        <p:grpSpPr>
          <a:xfrm>
            <a:off x="486000" y="547920"/>
            <a:ext cx="11217960" cy="1209600"/>
            <a:chOff x="486000" y="547920"/>
            <a:chExt cx="11217960" cy="1209600"/>
          </a:xfrm>
        </p:grpSpPr>
        <p:pic>
          <p:nvPicPr>
            <p:cNvPr id="327" name="Imagem 9_1" descr=""/>
            <p:cNvPicPr/>
            <p:nvPr/>
          </p:nvPicPr>
          <p:blipFill>
            <a:blip r:embed="rId2">
              <a:lum bright="70000" contrast="-70000"/>
            </a:blip>
            <a:srcRect l="3987" t="16355" r="3987" b="74341"/>
            <a:stretch/>
          </p:blipFill>
          <p:spPr>
            <a:xfrm>
              <a:off x="486000" y="1121400"/>
              <a:ext cx="11217960" cy="63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8" name="CustomShape 3"/>
            <p:cNvSpPr/>
            <p:nvPr/>
          </p:nvSpPr>
          <p:spPr>
            <a:xfrm>
              <a:off x="564120" y="547920"/>
              <a:ext cx="99208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800" spc="585" strike="noStrike">
                  <a:solidFill>
                    <a:srgbClr val="ffffff"/>
                  </a:solidFill>
                  <a:latin typeface="Arial"/>
                  <a:ea typeface="DejaVu Sans"/>
                </a:rPr>
                <a:t>NEGÓCIOS</a:t>
              </a:r>
              <a:r>
                <a:rPr b="1" lang="pt-BR" sz="2800" spc="585" strike="noStrike">
                  <a:solidFill>
                    <a:srgbClr val="ffffff"/>
                  </a:solidFill>
                  <a:latin typeface="Arial"/>
                  <a:ea typeface="DejaVu Sans"/>
                </a:rPr>
                <a:t> WEG</a:t>
              </a:r>
              <a:endParaRPr b="0" lang="pt-BR" sz="2800" spc="-1" strike="noStrike">
                <a:latin typeface="Arial"/>
              </a:endParaRPr>
            </a:p>
          </p:txBody>
        </p:sp>
      </p:grpSp>
      <p:pic>
        <p:nvPicPr>
          <p:cNvPr id="329" name="Imagem 14_1" descr=""/>
          <p:cNvPicPr/>
          <p:nvPr/>
        </p:nvPicPr>
        <p:blipFill>
          <a:blip r:embed="rId3"/>
          <a:srcRect l="32663" t="11172" r="23691" b="11231"/>
          <a:stretch/>
        </p:blipFill>
        <p:spPr>
          <a:xfrm rot="20718000">
            <a:off x="1438560" y="2159280"/>
            <a:ext cx="3484080" cy="3484080"/>
          </a:xfrm>
          <a:prstGeom prst="rect">
            <a:avLst/>
          </a:prstGeom>
          <a:ln w="0">
            <a:noFill/>
          </a:ln>
        </p:spPr>
      </p:pic>
      <p:pic>
        <p:nvPicPr>
          <p:cNvPr id="330" name="Imagem 17_1" descr=""/>
          <p:cNvPicPr/>
          <p:nvPr/>
        </p:nvPicPr>
        <p:blipFill>
          <a:blip r:embed="rId4"/>
          <a:srcRect l="42773" t="28970" r="33801" b="29564"/>
          <a:stretch/>
        </p:blipFill>
        <p:spPr>
          <a:xfrm rot="20725200">
            <a:off x="2244240" y="2958840"/>
            <a:ext cx="1869120" cy="1860840"/>
          </a:xfrm>
          <a:prstGeom prst="rect">
            <a:avLst/>
          </a:prstGeom>
          <a:ln w="0">
            <a:noFill/>
          </a:ln>
        </p:spPr>
      </p:pic>
      <p:pic>
        <p:nvPicPr>
          <p:cNvPr id="331" name="Imagem 18_1" descr=""/>
          <p:cNvPicPr/>
          <p:nvPr/>
        </p:nvPicPr>
        <p:blipFill>
          <a:blip r:embed="rId5"/>
          <a:srcRect l="46476" t="36267" r="37805" b="35615"/>
          <a:stretch/>
        </p:blipFill>
        <p:spPr>
          <a:xfrm>
            <a:off x="2544480" y="3287880"/>
            <a:ext cx="1253160" cy="1261440"/>
          </a:xfrm>
          <a:prstGeom prst="rect">
            <a:avLst/>
          </a:prstGeom>
          <a:ln w="0">
            <a:noFill/>
          </a:ln>
        </p:spPr>
      </p:pic>
      <p:pic>
        <p:nvPicPr>
          <p:cNvPr id="332" name="Imagem 12_0" descr=""/>
          <p:cNvPicPr/>
          <p:nvPr/>
        </p:nvPicPr>
        <p:blipFill>
          <a:blip r:embed="rId6"/>
          <a:stretch/>
        </p:blipFill>
        <p:spPr>
          <a:xfrm>
            <a:off x="6072840" y="1620000"/>
            <a:ext cx="4726080" cy="4723200"/>
          </a:xfrm>
          <a:prstGeom prst="rect">
            <a:avLst/>
          </a:prstGeom>
          <a:ln w="0">
            <a:noFill/>
          </a:ln>
        </p:spPr>
      </p:pic>
      <p:pic>
        <p:nvPicPr>
          <p:cNvPr id="333" name="Imagem 17_0" descr=""/>
          <p:cNvPicPr/>
          <p:nvPr/>
        </p:nvPicPr>
        <p:blipFill>
          <a:blip r:embed="rId7"/>
          <a:srcRect l="42749" t="29394" r="34052" b="29535"/>
          <a:stretch/>
        </p:blipFill>
        <p:spPr>
          <a:xfrm>
            <a:off x="7153200" y="2730240"/>
            <a:ext cx="2523240" cy="2512800"/>
          </a:xfrm>
          <a:prstGeom prst="rect">
            <a:avLst/>
          </a:prstGeom>
          <a:ln w="0">
            <a:noFill/>
          </a:ln>
        </p:spPr>
      </p:pic>
      <p:pic>
        <p:nvPicPr>
          <p:cNvPr id="334" name="Imagem 18_0" descr=""/>
          <p:cNvPicPr/>
          <p:nvPr/>
        </p:nvPicPr>
        <p:blipFill>
          <a:blip r:embed="rId8"/>
          <a:srcRect l="46761" t="36526" r="38063" b="36320"/>
          <a:stretch/>
        </p:blipFill>
        <p:spPr>
          <a:xfrm>
            <a:off x="7589880" y="3166920"/>
            <a:ext cx="1650240" cy="1660680"/>
          </a:xfrm>
          <a:prstGeom prst="rect">
            <a:avLst/>
          </a:prstGeom>
          <a:ln w="0">
            <a:noFill/>
          </a:ln>
        </p:spPr>
      </p:pic>
      <p:sp>
        <p:nvSpPr>
          <p:cNvPr id="335" name="Line 4"/>
          <p:cNvSpPr/>
          <p:nvPr/>
        </p:nvSpPr>
        <p:spPr>
          <a:xfrm flipV="1">
            <a:off x="4572000" y="1980000"/>
            <a:ext cx="1728000" cy="1008000"/>
          </a:xfrm>
          <a:prstGeom prst="line">
            <a:avLst/>
          </a:prstGeom>
          <a:ln w="12600">
            <a:solidFill>
              <a:srgbClr val="eeeeee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Line 5"/>
          <p:cNvSpPr/>
          <p:nvPr/>
        </p:nvSpPr>
        <p:spPr>
          <a:xfrm>
            <a:off x="4464000" y="4968000"/>
            <a:ext cx="1512000" cy="1080000"/>
          </a:xfrm>
          <a:prstGeom prst="line">
            <a:avLst/>
          </a:prstGeom>
          <a:ln w="12600">
            <a:solidFill>
              <a:srgbClr val="eeeeee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425;p5"/>
          <p:cNvSpPr/>
          <p:nvPr/>
        </p:nvSpPr>
        <p:spPr>
          <a:xfrm>
            <a:off x="828360" y="1188360"/>
            <a:ext cx="1474560" cy="151056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Google Shape;426;p5"/>
          <p:cNvSpPr/>
          <p:nvPr/>
        </p:nvSpPr>
        <p:spPr>
          <a:xfrm>
            <a:off x="2484000" y="1332000"/>
            <a:ext cx="809964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600" spc="-1" strike="noStrike">
                <a:solidFill>
                  <a:srgbClr val="ebb25a"/>
                </a:solidFill>
                <a:latin typeface="Arial"/>
                <a:ea typeface="Arial"/>
              </a:rPr>
              <a:t>MAIS QUE UMA SOLUÇÃO DE IA,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39" name="Google Shape;427;p5"/>
          <p:cNvSpPr/>
          <p:nvPr/>
        </p:nvSpPr>
        <p:spPr>
          <a:xfrm>
            <a:off x="576360" y="3651480"/>
            <a:ext cx="10870560" cy="278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Noto Sans Symbols"/>
              <a:buChar char="⮚"/>
            </a:pPr>
            <a:r>
              <a:rPr b="0" lang="pt-BR" sz="2000" spc="-1" strike="noStrike">
                <a:solidFill>
                  <a:srgbClr val="dddddd"/>
                </a:solidFill>
                <a:latin typeface="Arial"/>
                <a:ea typeface="Arial"/>
              </a:rPr>
              <a:t>Projetos de eficiência energética com ROI acima de 200%</a:t>
            </a:r>
            <a:endParaRPr b="0" lang="pt-BR" sz="2000" spc="-1" strike="noStrike">
              <a:latin typeface="Arial"/>
            </a:endParaRPr>
          </a:p>
          <a:p>
            <a:pPr marL="216000" indent="-15732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Noto Sans Symbols"/>
              <a:buChar char="⮚"/>
              <a:tabLst>
                <a:tab algn="l" pos="0"/>
              </a:tabLst>
            </a:pPr>
            <a:r>
              <a:rPr b="0" lang="pt-BR" sz="2000" spc="-1" strike="noStrike">
                <a:solidFill>
                  <a:srgbClr val="dddddd"/>
                </a:solidFill>
                <a:latin typeface="Arial"/>
                <a:ea typeface="Arial"/>
              </a:rPr>
              <a:t>Redução de variabilidade em controle de processos de até 88%</a:t>
            </a:r>
            <a:endParaRPr b="0" lang="pt-BR" sz="2000" spc="-1" strike="noStrike">
              <a:latin typeface="Arial"/>
            </a:endParaRPr>
          </a:p>
          <a:p>
            <a:pPr marL="216000" indent="-15732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Noto Sans Symbols"/>
              <a:buChar char="⮚"/>
              <a:tabLst>
                <a:tab algn="l" pos="0"/>
              </a:tabLst>
            </a:pPr>
            <a:r>
              <a:rPr b="0" lang="pt-BR" sz="2000" spc="-1" strike="noStrike">
                <a:solidFill>
                  <a:srgbClr val="dddddd"/>
                </a:solidFill>
                <a:latin typeface="Arial"/>
                <a:ea typeface="Arial"/>
              </a:rPr>
              <a:t>Otimização de fornos, caldeiras, ETEs, estufas, reatores e muito mais</a:t>
            </a:r>
            <a:endParaRPr b="0" lang="pt-BR" sz="2000" spc="-1" strike="noStrike">
              <a:latin typeface="Arial"/>
            </a:endParaRPr>
          </a:p>
          <a:p>
            <a:pPr marL="216000" indent="-15732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Noto Sans Symbols"/>
              <a:buChar char="⮚"/>
              <a:tabLst>
                <a:tab algn="l" pos="0"/>
              </a:tabLst>
            </a:pPr>
            <a:r>
              <a:rPr b="0" lang="pt-BR" sz="2000" spc="-1" strike="noStrike">
                <a:solidFill>
                  <a:srgbClr val="dddddd"/>
                </a:solidFill>
                <a:latin typeface="Arial"/>
                <a:ea typeface="Arial"/>
              </a:rPr>
              <a:t>Primeiros ganhos já nos meses iniciais de implantação</a:t>
            </a:r>
            <a:endParaRPr b="0" lang="pt-BR" sz="2000" spc="-1" strike="noStrike">
              <a:latin typeface="Arial"/>
            </a:endParaRPr>
          </a:p>
          <a:p>
            <a:pPr marL="216000" indent="-15732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Noto Sans Symbols"/>
              <a:buChar char="⮚"/>
              <a:tabLst>
                <a:tab algn="l" pos="0"/>
              </a:tabLst>
            </a:pPr>
            <a:r>
              <a:rPr b="0" lang="pt-BR" sz="2000" spc="-1" strike="noStrike">
                <a:solidFill>
                  <a:srgbClr val="dddddd"/>
                </a:solidFill>
                <a:latin typeface="Arial"/>
                <a:ea typeface="Arial"/>
              </a:rPr>
              <a:t>Projetos de IA feitos por quem entende de indústria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40" name="Google Shape;428;p5" descr=""/>
          <p:cNvPicPr/>
          <p:nvPr/>
        </p:nvPicPr>
        <p:blipFill>
          <a:blip r:embed="rId1"/>
          <a:stretch/>
        </p:blipFill>
        <p:spPr>
          <a:xfrm>
            <a:off x="1197360" y="1499760"/>
            <a:ext cx="733680" cy="933480"/>
          </a:xfrm>
          <a:prstGeom prst="rect">
            <a:avLst/>
          </a:prstGeom>
          <a:ln w="0">
            <a:noFill/>
          </a:ln>
        </p:spPr>
      </p:pic>
      <p:sp>
        <p:nvSpPr>
          <p:cNvPr id="341" name="Google Shape;429;p5"/>
          <p:cNvSpPr/>
          <p:nvPr/>
        </p:nvSpPr>
        <p:spPr>
          <a:xfrm>
            <a:off x="3816000" y="1908000"/>
            <a:ext cx="694836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600" spc="-1" strike="noStrike">
                <a:solidFill>
                  <a:srgbClr val="ebb25a"/>
                </a:solidFill>
                <a:latin typeface="Arial"/>
                <a:ea typeface="Arial"/>
              </a:rPr>
              <a:t>SOMOS UMA EMPRESA DE RESULTADOS!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84;p2"/>
          <p:cNvSpPr/>
          <p:nvPr/>
        </p:nvSpPr>
        <p:spPr>
          <a:xfrm>
            <a:off x="775800" y="1361160"/>
            <a:ext cx="2994120" cy="10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pt-BR" sz="3000" spc="-1" strike="noStrike">
                <a:solidFill>
                  <a:srgbClr val="ffffff"/>
                </a:solidFill>
                <a:latin typeface="Montserrat Black"/>
                <a:ea typeface="Montserrat Black"/>
              </a:rPr>
              <a:t>BIRMIND OTIMIZAÇÃO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43" name="Google Shape;385;p2"/>
          <p:cNvSpPr/>
          <p:nvPr/>
        </p:nvSpPr>
        <p:spPr>
          <a:xfrm>
            <a:off x="636480" y="3343320"/>
            <a:ext cx="2804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ffffff"/>
                </a:solidFill>
                <a:latin typeface="Montserrat Light"/>
                <a:ea typeface="Arial"/>
              </a:rPr>
              <a:t>Construção de soluções de IA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4" name="Google Shape;386;p2"/>
          <p:cNvSpPr/>
          <p:nvPr/>
        </p:nvSpPr>
        <p:spPr>
          <a:xfrm flipH="1">
            <a:off x="614520" y="1361160"/>
            <a:ext cx="43200" cy="1296000"/>
          </a:xfrm>
          <a:prstGeom prst="rect">
            <a:avLst/>
          </a:prstGeom>
          <a:solidFill>
            <a:srgbClr val="0b5fa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460;p8"/>
          <p:cNvSpPr/>
          <p:nvPr/>
        </p:nvSpPr>
        <p:spPr>
          <a:xfrm>
            <a:off x="355680" y="2022120"/>
            <a:ext cx="11733120" cy="349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Dados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Conectividade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Soluções Edge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Nuvem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API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Plataformas IoT</a:t>
            </a:r>
            <a:endParaRPr b="0" lang="pt-BR" sz="1600" spc="-1" strike="noStrike">
              <a:latin typeface="Arial"/>
            </a:endParaRPr>
          </a:p>
          <a:p>
            <a:pPr marL="285840" indent="-282960">
              <a:lnSpc>
                <a:spcPct val="200000"/>
              </a:lnSpc>
              <a:buClr>
                <a:srgbClr val="1f4e79"/>
              </a:buClr>
              <a:buFont typeface="Arial"/>
              <a:buChar char="•"/>
            </a:pPr>
            <a:r>
              <a:rPr b="1" lang="pt-BR" sz="1600" spc="-1" strike="noStrike">
                <a:solidFill>
                  <a:srgbClr val="2e75b6"/>
                </a:solidFill>
                <a:latin typeface="Arial"/>
                <a:ea typeface="Arial"/>
              </a:rPr>
              <a:t>Low-code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46" name="Google Shape;491;p8"/>
          <p:cNvSpPr/>
          <p:nvPr/>
        </p:nvSpPr>
        <p:spPr>
          <a:xfrm>
            <a:off x="2714760" y="467280"/>
            <a:ext cx="65858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3200" spc="-1" strike="noStrike">
                <a:solidFill>
                  <a:srgbClr val="0b5faa"/>
                </a:solidFill>
                <a:latin typeface="Montserrat Black"/>
                <a:ea typeface="Montserrat Black"/>
              </a:rPr>
              <a:t>Construção de soluções de IA industrial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99;p17"/>
          <p:cNvSpPr/>
          <p:nvPr/>
        </p:nvSpPr>
        <p:spPr>
          <a:xfrm>
            <a:off x="884880" y="576720"/>
            <a:ext cx="10498680" cy="11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940" spc="-1" strike="noStrike">
                <a:solidFill>
                  <a:srgbClr val="2a326b"/>
                </a:solidFill>
                <a:latin typeface="Montserrat"/>
                <a:ea typeface="Arial"/>
              </a:rPr>
              <a:t>Dados Industriais</a:t>
            </a:r>
            <a:endParaRPr b="0" lang="pt-BR" sz="294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940" spc="-1" strike="noStrike">
              <a:latin typeface="Arial"/>
            </a:endParaRPr>
          </a:p>
        </p:txBody>
      </p:sp>
      <p:pic>
        <p:nvPicPr>
          <p:cNvPr id="348" name="Imagem 2" descr=""/>
          <p:cNvPicPr/>
          <p:nvPr/>
        </p:nvPicPr>
        <p:blipFill>
          <a:blip r:embed="rId1"/>
          <a:stretch/>
        </p:blipFill>
        <p:spPr>
          <a:xfrm>
            <a:off x="10490760" y="315360"/>
            <a:ext cx="1239840" cy="526320"/>
          </a:xfrm>
          <a:prstGeom prst="rect">
            <a:avLst/>
          </a:prstGeom>
          <a:ln w="0">
            <a:noFill/>
          </a:ln>
        </p:spPr>
      </p:pic>
      <p:sp>
        <p:nvSpPr>
          <p:cNvPr id="349" name="CaixaDeTexto 1"/>
          <p:cNvSpPr/>
          <p:nvPr/>
        </p:nvSpPr>
        <p:spPr>
          <a:xfrm>
            <a:off x="1112400" y="2116080"/>
            <a:ext cx="36223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Sensores de Nível, vazão, pressão, pH, etc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350" name="CaixaDeTexto 22"/>
          <p:cNvSpPr/>
          <p:nvPr/>
        </p:nvSpPr>
        <p:spPr>
          <a:xfrm>
            <a:off x="884880" y="1761120"/>
            <a:ext cx="6094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Instrumentos de Medição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51" name="CaixaDeTexto 24"/>
          <p:cNvSpPr/>
          <p:nvPr/>
        </p:nvSpPr>
        <p:spPr>
          <a:xfrm>
            <a:off x="884880" y="2639160"/>
            <a:ext cx="6094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Equipamentos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52" name="CaixaDeTexto 25"/>
          <p:cNvSpPr/>
          <p:nvPr/>
        </p:nvSpPr>
        <p:spPr>
          <a:xfrm>
            <a:off x="1112760" y="3035160"/>
            <a:ext cx="41875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Motores, bombas, esteiras, extrusoras, CNCs , etc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353" name="CaixaDeTexto 27"/>
          <p:cNvSpPr/>
          <p:nvPr/>
        </p:nvSpPr>
        <p:spPr>
          <a:xfrm>
            <a:off x="884880" y="3603240"/>
            <a:ext cx="60940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Produção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54" name="CaixaDeTexto 28"/>
          <p:cNvSpPr/>
          <p:nvPr/>
        </p:nvSpPr>
        <p:spPr>
          <a:xfrm>
            <a:off x="1109880" y="3954960"/>
            <a:ext cx="60940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Número de peças fabricadas, volume de produto estocado, qualidade dos produtos, etc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55" name="Picture 6" descr="Building high-performance flow transmitters using the PWM technique -  Industrial - Technical articles - TI E2E support forums"/>
          <p:cNvPicPr/>
          <p:nvPr/>
        </p:nvPicPr>
        <p:blipFill>
          <a:blip r:embed="rId2"/>
          <a:stretch/>
        </p:blipFill>
        <p:spPr>
          <a:xfrm>
            <a:off x="7712640" y="1602720"/>
            <a:ext cx="3844440" cy="212292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8" descr="WEG em parceria com FuelTech vai converter motores de combustão em motores  elétricos | Mundo Conectado"/>
          <p:cNvPicPr/>
          <p:nvPr/>
        </p:nvPicPr>
        <p:blipFill>
          <a:blip r:embed="rId3"/>
          <a:stretch/>
        </p:blipFill>
        <p:spPr>
          <a:xfrm>
            <a:off x="6214320" y="4566960"/>
            <a:ext cx="4094280" cy="186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99;p17"/>
          <p:cNvSpPr/>
          <p:nvPr/>
        </p:nvSpPr>
        <p:spPr>
          <a:xfrm>
            <a:off x="884880" y="576720"/>
            <a:ext cx="10498680" cy="11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1" lang="pt-BR" sz="2940" spc="-1" strike="noStrike">
                <a:solidFill>
                  <a:srgbClr val="2a326b"/>
                </a:solidFill>
                <a:latin typeface="Montserrat"/>
                <a:ea typeface="Arial"/>
              </a:rPr>
              <a:t>A indústria 4.0 - Coleta de dados</a:t>
            </a:r>
            <a:endParaRPr b="0" lang="pt-BR" sz="29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940" spc="-1" strike="noStrike">
              <a:latin typeface="Arial"/>
            </a:endParaRPr>
          </a:p>
        </p:txBody>
      </p:sp>
      <p:pic>
        <p:nvPicPr>
          <p:cNvPr id="358" name="Imagem 5" descr="Interface gráfica do usuário, Aplicativo&#10;&#10;Descrição gerada automaticamente"/>
          <p:cNvPicPr/>
          <p:nvPr/>
        </p:nvPicPr>
        <p:blipFill>
          <a:blip r:embed="rId1"/>
          <a:stretch/>
        </p:blipFill>
        <p:spPr>
          <a:xfrm>
            <a:off x="884880" y="5479920"/>
            <a:ext cx="7295040" cy="943560"/>
          </a:xfrm>
          <a:prstGeom prst="rect">
            <a:avLst/>
          </a:prstGeom>
          <a:ln w="0">
            <a:noFill/>
          </a:ln>
        </p:spPr>
      </p:pic>
      <p:pic>
        <p:nvPicPr>
          <p:cNvPr id="359" name="Imagem 6" descr="Interface gráfica do usuário&#10;&#10;Descrição gerada automaticamente com confiança baixa"/>
          <p:cNvPicPr/>
          <p:nvPr/>
        </p:nvPicPr>
        <p:blipFill>
          <a:blip r:embed="rId2"/>
          <a:stretch/>
        </p:blipFill>
        <p:spPr>
          <a:xfrm>
            <a:off x="1406160" y="4536000"/>
            <a:ext cx="6252840" cy="943560"/>
          </a:xfrm>
          <a:prstGeom prst="rect">
            <a:avLst/>
          </a:prstGeom>
          <a:ln w="0">
            <a:noFill/>
          </a:ln>
        </p:spPr>
      </p:pic>
      <p:pic>
        <p:nvPicPr>
          <p:cNvPr id="360" name="Imagem 7" descr="Uma imagem contendo Polígono&#10;&#10;Descrição gerada automaticamente"/>
          <p:cNvPicPr/>
          <p:nvPr/>
        </p:nvPicPr>
        <p:blipFill>
          <a:blip r:embed="rId3"/>
          <a:stretch/>
        </p:blipFill>
        <p:spPr>
          <a:xfrm>
            <a:off x="1915200" y="3592080"/>
            <a:ext cx="5240160" cy="943560"/>
          </a:xfrm>
          <a:prstGeom prst="rect">
            <a:avLst/>
          </a:prstGeom>
          <a:ln w="0">
            <a:noFill/>
          </a:ln>
        </p:spPr>
      </p:pic>
      <p:pic>
        <p:nvPicPr>
          <p:cNvPr id="361" name="Imagem 8" descr="Texto&#10;&#10;Descrição gerada automaticamente"/>
          <p:cNvPicPr/>
          <p:nvPr/>
        </p:nvPicPr>
        <p:blipFill>
          <a:blip r:embed="rId4"/>
          <a:stretch/>
        </p:blipFill>
        <p:spPr>
          <a:xfrm>
            <a:off x="2413800" y="2648160"/>
            <a:ext cx="4237200" cy="943560"/>
          </a:xfrm>
          <a:prstGeom prst="rect">
            <a:avLst/>
          </a:prstGeom>
          <a:ln w="0">
            <a:noFill/>
          </a:ln>
        </p:spPr>
      </p:pic>
      <p:pic>
        <p:nvPicPr>
          <p:cNvPr id="362" name="Imagem 9" descr="Interface gráfica do usuário, Texto, Aplicativo&#10;&#10;Descrição gerada automaticamente"/>
          <p:cNvPicPr/>
          <p:nvPr/>
        </p:nvPicPr>
        <p:blipFill>
          <a:blip r:embed="rId5"/>
          <a:stretch/>
        </p:blipFill>
        <p:spPr>
          <a:xfrm>
            <a:off x="2935080" y="1725840"/>
            <a:ext cx="3195000" cy="943560"/>
          </a:xfrm>
          <a:prstGeom prst="rect">
            <a:avLst/>
          </a:prstGeom>
          <a:ln w="0">
            <a:noFill/>
          </a:ln>
        </p:spPr>
      </p:pic>
      <p:pic>
        <p:nvPicPr>
          <p:cNvPr id="363" name="Imagem 2" descr=""/>
          <p:cNvPicPr/>
          <p:nvPr/>
        </p:nvPicPr>
        <p:blipFill>
          <a:blip r:embed="rId6"/>
          <a:stretch/>
        </p:blipFill>
        <p:spPr>
          <a:xfrm>
            <a:off x="10490760" y="315360"/>
            <a:ext cx="1239840" cy="526320"/>
          </a:xfrm>
          <a:prstGeom prst="rect">
            <a:avLst/>
          </a:prstGeom>
          <a:ln w="0">
            <a:noFill/>
          </a:ln>
        </p:spPr>
      </p:pic>
      <p:pic>
        <p:nvPicPr>
          <p:cNvPr id="364" name="Imagem 3" descr=""/>
          <p:cNvPicPr/>
          <p:nvPr/>
        </p:nvPicPr>
        <p:blipFill>
          <a:blip r:embed="rId7"/>
          <a:stretch/>
        </p:blipFill>
        <p:spPr>
          <a:xfrm>
            <a:off x="8100000" y="1539360"/>
            <a:ext cx="1314000" cy="894960"/>
          </a:xfrm>
          <a:prstGeom prst="rect">
            <a:avLst/>
          </a:prstGeom>
          <a:ln w="0">
            <a:noFill/>
          </a:ln>
        </p:spPr>
      </p:pic>
      <p:sp>
        <p:nvSpPr>
          <p:cNvPr id="365" name="Conector de Seta Reta 10"/>
          <p:cNvSpPr/>
          <p:nvPr/>
        </p:nvSpPr>
        <p:spPr>
          <a:xfrm>
            <a:off x="6194520" y="1987200"/>
            <a:ext cx="190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c81f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onector: Angulado 12"/>
          <p:cNvSpPr/>
          <p:nvPr/>
        </p:nvSpPr>
        <p:spPr>
          <a:xfrm flipH="1" flipV="1" rot="5400000">
            <a:off x="6960960" y="4022640"/>
            <a:ext cx="3228480" cy="47916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3c81f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aixaDeTexto 14"/>
          <p:cNvSpPr/>
          <p:nvPr/>
        </p:nvSpPr>
        <p:spPr>
          <a:xfrm>
            <a:off x="9788760" y="1725840"/>
            <a:ext cx="2127240" cy="11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Protocolos mais comuns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API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MQTT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OPC UA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68" name="Conector reto 18"/>
          <p:cNvSpPr/>
          <p:nvPr/>
        </p:nvSpPr>
        <p:spPr>
          <a:xfrm>
            <a:off x="7536960" y="5007600"/>
            <a:ext cx="798840" cy="360"/>
          </a:xfrm>
          <a:prstGeom prst="line">
            <a:avLst/>
          </a:prstGeom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onector reto 21"/>
          <p:cNvSpPr/>
          <p:nvPr/>
        </p:nvSpPr>
        <p:spPr>
          <a:xfrm>
            <a:off x="7936560" y="5877000"/>
            <a:ext cx="399240" cy="360"/>
          </a:xfrm>
          <a:prstGeom prst="line">
            <a:avLst/>
          </a:prstGeom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Imagem 26" descr="Imagem em preto e branco&#10;&#10;Descrição gerada automaticamente com confiança média"/>
          <p:cNvPicPr/>
          <p:nvPr/>
        </p:nvPicPr>
        <p:blipFill>
          <a:blip r:embed="rId8"/>
          <a:stretch/>
        </p:blipFill>
        <p:spPr>
          <a:xfrm>
            <a:off x="9180000" y="4888080"/>
            <a:ext cx="724320" cy="488160"/>
          </a:xfrm>
          <a:prstGeom prst="rect">
            <a:avLst/>
          </a:prstGeom>
          <a:ln w="0">
            <a:noFill/>
          </a:ln>
        </p:spPr>
      </p:pic>
      <p:sp>
        <p:nvSpPr>
          <p:cNvPr id="371" name="Conector de Seta Reta 23"/>
          <p:cNvSpPr/>
          <p:nvPr/>
        </p:nvSpPr>
        <p:spPr>
          <a:xfrm>
            <a:off x="7659360" y="5202360"/>
            <a:ext cx="137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c81f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aixaDeTexto 29"/>
          <p:cNvSpPr/>
          <p:nvPr/>
        </p:nvSpPr>
        <p:spPr>
          <a:xfrm>
            <a:off x="9917280" y="4888080"/>
            <a:ext cx="21272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Protocolos mais comuns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OPC UA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93c92"/>
                </a:solidFill>
                <a:latin typeface="Arial"/>
                <a:ea typeface="Arial"/>
              </a:rPr>
              <a:t>MODBUS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Application>LibreOffice/7.1.6.2$Linux_X86_64 LibreOffice_project/10$Build-2</Application>
  <AppVersion>15.0000</AppVersion>
  <Words>1073</Words>
  <Paragraphs>162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2020-01-17T13:40:09Z</dcterms:created>
  <dc:creator>Marketing</dc:creator>
  <dc:description/>
  <dc:language>pt-BR</dc:language>
  <cp:lastModifiedBy/>
  <dcterms:modified xsi:type="dcterms:W3CDTF">2021-11-20T03:46:44Z</dcterms:modified>
  <cp:revision>11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13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21</vt:i4>
  </property>
</Properties>
</file>